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7"/>
  </p:handoutMasterIdLst>
  <p:sldIdLst>
    <p:sldId id="257" r:id="rId3"/>
    <p:sldId id="295" r:id="rId4"/>
    <p:sldId id="424" r:id="rId6"/>
    <p:sldId id="427" r:id="rId7"/>
    <p:sldId id="428" r:id="rId8"/>
    <p:sldId id="430" r:id="rId9"/>
    <p:sldId id="431" r:id="rId10"/>
    <p:sldId id="433" r:id="rId11"/>
    <p:sldId id="432" r:id="rId12"/>
    <p:sldId id="434" r:id="rId13"/>
    <p:sldId id="455" r:id="rId14"/>
    <p:sldId id="404" r:id="rId15"/>
    <p:sldId id="421" r:id="rId16"/>
    <p:sldId id="449" r:id="rId17"/>
    <p:sldId id="438" r:id="rId18"/>
    <p:sldId id="439" r:id="rId19"/>
    <p:sldId id="441" r:id="rId20"/>
    <p:sldId id="442" r:id="rId21"/>
    <p:sldId id="450" r:id="rId22"/>
    <p:sldId id="452" r:id="rId23"/>
    <p:sldId id="453" r:id="rId24"/>
    <p:sldId id="454" r:id="rId25"/>
    <p:sldId id="456" r:id="rId26"/>
    <p:sldId id="457" r:id="rId27"/>
    <p:sldId id="458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</p:sldIdLst>
  <p:sldSz cx="12192000" cy="6858000"/>
  <p:notesSz cx="6858000" cy="9144000"/>
  <p:custDataLst>
    <p:tags r:id="rId51"/>
  </p:custDataLst>
  <p:defaultTextStyle>
    <a:defPPr>
      <a:defRPr lang="zh-CN"/>
    </a:defPPr>
    <a:lvl1pPr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FE9BFBD-2A67-4C29-8F1F-A2BDBEA8B319}">
          <p14:sldIdLst>
            <p14:sldId id="257"/>
            <p14:sldId id="295"/>
            <p14:sldId id="424"/>
            <p14:sldId id="427"/>
            <p14:sldId id="428"/>
            <p14:sldId id="430"/>
            <p14:sldId id="431"/>
            <p14:sldId id="433"/>
            <p14:sldId id="432"/>
            <p14:sldId id="434"/>
            <p14:sldId id="455"/>
            <p14:sldId id="404"/>
            <p14:sldId id="421"/>
            <p14:sldId id="449"/>
            <p14:sldId id="438"/>
            <p14:sldId id="439"/>
            <p14:sldId id="441"/>
            <p14:sldId id="442"/>
            <p14:sldId id="450"/>
            <p14:sldId id="452"/>
            <p14:sldId id="453"/>
            <p14:sldId id="454"/>
            <p14:sldId id="456"/>
            <p14:sldId id="457"/>
            <p14:sldId id="458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903"/>
    <a:srgbClr val="0000FF"/>
    <a:srgbClr val="FF00FF"/>
    <a:srgbClr val="9900CC"/>
    <a:srgbClr val="000000"/>
    <a:srgbClr val="0033CC"/>
    <a:srgbClr val="6600CC"/>
    <a:srgbClr val="669900"/>
    <a:srgbClr val="FF3300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94581" autoAdjust="0"/>
  </p:normalViewPr>
  <p:slideViewPr>
    <p:cSldViewPr>
      <p:cViewPr>
        <p:scale>
          <a:sx n="66" d="100"/>
          <a:sy n="66" d="100"/>
        </p:scale>
        <p:origin x="786" y="36"/>
      </p:cViewPr>
      <p:guideLst>
        <p:guide orient="horz" pos="213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gs" Target="tags/tag1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DFFAF-E569-4890-BEB2-B1732906CD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20B97-B261-4765-82BC-BD51873575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D6836A47-F2A7-406E-887D-DAE0E45A0A3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A8C1A40-83A1-49D1-BF1B-B3BEC23E6C99}" type="slidenum">
              <a:rPr lang="en-US" altLang="zh-CN"/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36E68863-33C2-4D6D-B9FA-F4917E910219}" type="slidenum">
              <a:rPr lang="en-US" altLang="zh-CN" smtClean="0"/>
            </a:fld>
            <a:r>
              <a:rPr lang="en-US" altLang="zh-CN"/>
              <a:t>/42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  <p:pic>
        <p:nvPicPr>
          <p:cNvPr id="8" name="图片 7" descr="卡通人物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6400" y="945632"/>
            <a:ext cx="2641353" cy="2641353"/>
          </a:xfrm>
          <a:prstGeom prst="rect">
            <a:avLst/>
          </a:prstGeom>
        </p:spPr>
      </p:pic>
      <p:pic>
        <p:nvPicPr>
          <p:cNvPr id="10" name="图片 9" descr="卡通人物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3429000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3" name="日期占位符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pic>
        <p:nvPicPr>
          <p:cNvPr id="8" name="图片 7" descr="图片包含 图标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17014"/>
            <a:ext cx="2261712" cy="2222839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46" y="2739853"/>
            <a:ext cx="4392860" cy="439286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28" y="3463280"/>
            <a:ext cx="3429000" cy="342900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  <p:pic>
        <p:nvPicPr>
          <p:cNvPr id="14" name="图片 13" descr="卡通人物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6" y="3527601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pic>
        <p:nvPicPr>
          <p:cNvPr id="8" name="图片 7" descr="图标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28" y="-812675"/>
            <a:ext cx="5149279" cy="4766741"/>
          </a:xfrm>
          <a:prstGeom prst="rect">
            <a:avLst/>
          </a:prstGeom>
        </p:spPr>
      </p:pic>
      <p:pic>
        <p:nvPicPr>
          <p:cNvPr id="9" name="图片 8" descr="卡通人物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81" y="2204864"/>
            <a:ext cx="3429000" cy="3429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  <p:pic>
        <p:nvPicPr>
          <p:cNvPr id="10" name="图片 9" descr="图标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28" y="3705994"/>
            <a:ext cx="3429000" cy="3429000"/>
          </a:xfrm>
          <a:prstGeom prst="rect">
            <a:avLst/>
          </a:prstGeom>
        </p:spPr>
      </p:pic>
      <p:pic>
        <p:nvPicPr>
          <p:cNvPr id="14" name="图片 13" descr="乐高玩具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5994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pic>
        <p:nvPicPr>
          <p:cNvPr id="8" name="图片 7" descr="图片包含 游戏机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3933056"/>
            <a:ext cx="2924943" cy="2924943"/>
          </a:xfrm>
          <a:prstGeom prst="rect">
            <a:avLst/>
          </a:prstGeom>
        </p:spPr>
      </p:pic>
      <p:pic>
        <p:nvPicPr>
          <p:cNvPr id="9" name="图片 8" descr="卡通人物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28" y="3573016"/>
            <a:ext cx="3429000" cy="3429000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pic>
        <p:nvPicPr>
          <p:cNvPr id="10" name="图片 9" descr="卡通人物&#10;&#10;低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2712" y="3600400"/>
            <a:ext cx="3429000" cy="3429000"/>
          </a:xfrm>
          <a:prstGeom prst="rect">
            <a:avLst/>
          </a:prstGeom>
        </p:spPr>
      </p:pic>
      <p:pic>
        <p:nvPicPr>
          <p:cNvPr id="14" name="图片 13" descr="卡通人物&#10;&#10;中度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76" y="873253"/>
            <a:ext cx="3429000" cy="306387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-99392"/>
            <a:ext cx="2641353" cy="973017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>
          <a:xfrm>
            <a:off x="9048328" y="6356352"/>
            <a:ext cx="284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r>
              <a:rPr lang="en-US" altLang="zh-CN" dirty="0"/>
              <a:t>/43</a:t>
            </a:r>
            <a:endParaRPr lang="en-US" altLang="zh-CN" dirty="0"/>
          </a:p>
        </p:txBody>
      </p:sp>
      <p:pic>
        <p:nvPicPr>
          <p:cNvPr id="8" name="图片 7" descr="卡通人物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74" y="1372839"/>
            <a:ext cx="4902399" cy="490239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AE2A1-5EAD-411B-8D38-DF501AA1BDA0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audio" Target="../media/audio1.wav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22.GIF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GIF"/><Relationship Id="rId3" Type="http://schemas.openxmlformats.org/officeDocument/2006/relationships/image" Target="../media/image21.jpeg"/><Relationship Id="rId2" Type="http://schemas.openxmlformats.org/officeDocument/2006/relationships/slide" Target="slide12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jpeg"/><Relationship Id="rId1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GI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1" Type="http://schemas.openxmlformats.org/officeDocument/2006/relationships/image" Target="../media/image2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 descr="文本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7603670"/>
            <a:ext cx="5143500" cy="51435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9576" y="1226342"/>
            <a:ext cx="748883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" y="-104296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99965" y="2420620"/>
            <a:ext cx="482854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20280" y="2887980"/>
            <a:ext cx="175577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85" y="3449027"/>
            <a:ext cx="4396099" cy="32411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63751" y="3359117"/>
            <a:ext cx="432048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小结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7392971" y="299682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40704" y="5592394"/>
            <a:ext cx="1889956" cy="1303383"/>
            <a:chOff x="-235082" y="5592394"/>
            <a:chExt cx="1889956" cy="1303383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6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16" y="980728"/>
            <a:ext cx="3429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5560" y="1495588"/>
            <a:ext cx="2928958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  树的存储结构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1224" y="2204865"/>
            <a:ext cx="742955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双亲存储结构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：表示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的关系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孩子链存储结构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：表示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的关系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孩子兄弟链存储结构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：树转化为二叉树，对应二叉链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12" y="3717032"/>
            <a:ext cx="3429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09852" y="3036154"/>
            <a:ext cx="271464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 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双亲存储结构</a:t>
            </a:r>
            <a:endParaRPr lang="en-US" altLang="zh-CN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9852" y="4941168"/>
            <a:ext cx="616964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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孩子链存储结构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孩子兄弟链存储结构</a:t>
            </a:r>
            <a:endParaRPr lang="zh-CN" altLang="en-US" sz="20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9786" y="3792136"/>
            <a:ext cx="778674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如最常用的操作是查找某个结点的所有兄弟，采用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哪种存储结构最合适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？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38348" y="1345455"/>
            <a:ext cx="7572428" cy="860425"/>
            <a:chOff x="714348" y="500042"/>
            <a:chExt cx="7572428" cy="860425"/>
          </a:xfrm>
        </p:grpSpPr>
        <p:sp>
          <p:nvSpPr>
            <p:cNvPr id="3" name="TextBox 2"/>
            <p:cNvSpPr txBox="1"/>
            <p:nvPr/>
          </p:nvSpPr>
          <p:spPr>
            <a:xfrm>
              <a:off x="1643042" y="500042"/>
              <a:ext cx="6643734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在一棵树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中最常用的操作是查找某个结点的祖先结点，采用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哪种存储结构最合适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？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  </a:t>
              </a:r>
              <a:endPara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14348" y="500043"/>
              <a:ext cx="785818" cy="857255"/>
              <a:chOff x="214282" y="142852"/>
              <a:chExt cx="1000100" cy="1071569"/>
            </a:xfrm>
          </p:grpSpPr>
          <p:sp>
            <p:nvSpPr>
              <p:cNvPr id="13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1756" y="1149504"/>
            <a:ext cx="3000396" cy="852413"/>
            <a:chOff x="785786" y="671574"/>
            <a:chExt cx="3000396" cy="852413"/>
          </a:xfrm>
        </p:grpSpPr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785786" y="671574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836617" y="722118"/>
              <a:ext cx="755594" cy="751325"/>
            </a:xfrm>
            <a:prstGeom prst="ellipse">
              <a:avLst/>
            </a:prstGeom>
            <a:gradFill rotWithShape="0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100000">
                  <a:srgbClr val="00CCFF"/>
                </a:gs>
              </a:gsLst>
              <a:lin ang="2700000" scaled="1"/>
            </a:gradFill>
            <a:ln w="3175">
              <a:noFill/>
              <a:round/>
            </a:ln>
            <a:effectLst/>
          </p:spPr>
          <p:txBody>
            <a:bodyPr wrap="none" lIns="91435" tIns="45718" rIns="91435" bIns="45718" anchor="ctr"/>
            <a:lstStyle/>
            <a:p>
              <a:pPr algn="ctr">
                <a:defRPr/>
              </a:pPr>
              <a:r>
                <a:rPr lang="en-AU" sz="2800" b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14480" y="882360"/>
              <a:ext cx="2071702" cy="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二 叉 树</a:t>
              </a:r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95604" y="2416617"/>
            <a:ext cx="535785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 </a:t>
            </a:r>
            <a:r>
              <a:rPr lang="en-US" altLang="zh-CN" sz="2000" i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个不同的结点构造的二叉树个数？</a:t>
            </a:r>
            <a:endParaRPr lang="en-US" altLang="zh-CN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09918" y="4509120"/>
            <a:ext cx="307183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=3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，结果为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8482" y="3273877"/>
            <a:ext cx="6215104" cy="899646"/>
            <a:chOff x="1714481" y="2000247"/>
            <a:chExt cx="6215104" cy="674734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714481" y="2000247"/>
              <a:ext cx="2928958" cy="674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5392421" y="2143120"/>
              <a:ext cx="2537164" cy="32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第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Catalan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数</a:t>
              </a:r>
              <a:endPara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左箭头 14"/>
            <p:cNvSpPr/>
            <p:nvPr/>
          </p:nvSpPr>
          <p:spPr>
            <a:xfrm>
              <a:off x="4966992" y="2189160"/>
              <a:ext cx="317006" cy="214314"/>
            </a:xfrm>
            <a:prstGeom prst="lef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24100" y="1998632"/>
            <a:ext cx="664373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该二叉树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：有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层，每层一个结点，该结点可以作为双亲结点的左孩子，也可以作为右孩子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这样的二叉树的个数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=1×2×…×2=2</a:t>
            </a:r>
            <a:r>
              <a:rPr lang="en-US" sz="2000" i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例如，当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时有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个这样的二叉树。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310050" y="4356086"/>
            <a:ext cx="4072528" cy="2000264"/>
            <a:chOff x="1214414" y="2786064"/>
            <a:chExt cx="4072528" cy="1500198"/>
          </a:xfrm>
        </p:grpSpPr>
        <p:sp>
          <p:nvSpPr>
            <p:cNvPr id="24" name="椭圆 23"/>
            <p:cNvSpPr/>
            <p:nvPr/>
          </p:nvSpPr>
          <p:spPr>
            <a:xfrm>
              <a:off x="1785918" y="3367092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498480" y="3652844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214414" y="4008348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直接连接符 26"/>
            <p:cNvCxnSpPr>
              <a:stCxn id="24" idx="3"/>
              <a:endCxn id="25" idx="7"/>
            </p:cNvCxnSpPr>
            <p:nvPr/>
          </p:nvCxnSpPr>
          <p:spPr>
            <a:xfrm rot="5400000">
              <a:off x="1719691" y="3576072"/>
              <a:ext cx="133018" cy="8379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5" idx="3"/>
              <a:endCxn id="26" idx="7"/>
            </p:cNvCxnSpPr>
            <p:nvPr/>
          </p:nvCxnSpPr>
          <p:spPr>
            <a:xfrm rot="5400000">
              <a:off x="1399063" y="3898386"/>
              <a:ext cx="202769" cy="8042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2714612" y="3357568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427174" y="3643320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12926" y="4070262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2" name="直接连接符 31"/>
            <p:cNvCxnSpPr>
              <a:stCxn id="29" idx="3"/>
              <a:endCxn id="30" idx="7"/>
            </p:cNvCxnSpPr>
            <p:nvPr/>
          </p:nvCxnSpPr>
          <p:spPr>
            <a:xfrm rot="5400000">
              <a:off x="2648385" y="3566548"/>
              <a:ext cx="133018" cy="8379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0" idx="5"/>
              <a:endCxn id="31" idx="0"/>
            </p:cNvCxnSpPr>
            <p:nvPr/>
          </p:nvCxnSpPr>
          <p:spPr>
            <a:xfrm rot="16200000" flipH="1">
              <a:off x="2643674" y="3857009"/>
              <a:ext cx="242575" cy="183929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3428992" y="3357568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716430" y="3643320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430678" y="3998824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直接连接符 38"/>
            <p:cNvCxnSpPr>
              <a:stCxn id="36" idx="5"/>
              <a:endCxn id="37" idx="1"/>
            </p:cNvCxnSpPr>
            <p:nvPr/>
          </p:nvCxnSpPr>
          <p:spPr>
            <a:xfrm rot="16200000" flipH="1">
              <a:off x="3650203" y="3566548"/>
              <a:ext cx="133018" cy="8379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7" idx="3"/>
              <a:endCxn id="38" idx="7"/>
            </p:cNvCxnSpPr>
            <p:nvPr/>
          </p:nvCxnSpPr>
          <p:spPr>
            <a:xfrm rot="5400000">
              <a:off x="3616170" y="3888019"/>
              <a:ext cx="202769" cy="82106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4425752" y="3357568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713190" y="3643320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998942" y="3998824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直接连接符 45"/>
            <p:cNvCxnSpPr>
              <a:stCxn id="43" idx="5"/>
              <a:endCxn id="44" idx="1"/>
            </p:cNvCxnSpPr>
            <p:nvPr/>
          </p:nvCxnSpPr>
          <p:spPr>
            <a:xfrm rot="16200000" flipH="1">
              <a:off x="4646963" y="3566548"/>
              <a:ext cx="133018" cy="8379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4" idx="5"/>
              <a:endCxn id="45" idx="1"/>
            </p:cNvCxnSpPr>
            <p:nvPr/>
          </p:nvCxnSpPr>
          <p:spPr>
            <a:xfrm rot="16200000" flipH="1">
              <a:off x="4898682" y="3888019"/>
              <a:ext cx="202769" cy="82106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下箭头 49"/>
            <p:cNvSpPr/>
            <p:nvPr/>
          </p:nvSpPr>
          <p:spPr>
            <a:xfrm>
              <a:off x="2928926" y="2786064"/>
              <a:ext cx="214314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38348" y="927064"/>
            <a:ext cx="8286808" cy="857255"/>
            <a:chOff x="714348" y="500043"/>
            <a:chExt cx="8286808" cy="857255"/>
          </a:xfrm>
        </p:grpSpPr>
        <p:sp>
          <p:nvSpPr>
            <p:cNvPr id="11" name="TextBox 10"/>
            <p:cNvSpPr txBox="1"/>
            <p:nvPr/>
          </p:nvSpPr>
          <p:spPr>
            <a:xfrm>
              <a:off x="1571604" y="765966"/>
              <a:ext cx="7429552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</a:t>
              </a:r>
              <a:r>
                <a:rPr lang="en-US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个结点并且高度为</a:t>
              </a:r>
              <a:r>
                <a:rPr lang="en-US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不同形态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的二叉树个数是多少？ 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14348" y="500043"/>
              <a:ext cx="785818" cy="857255"/>
              <a:chOff x="214282" y="142852"/>
              <a:chExt cx="1000100" cy="1071569"/>
            </a:xfrm>
          </p:grpSpPr>
          <p:sp>
            <p:nvSpPr>
              <p:cNvPr id="42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48472" y="1844824"/>
            <a:ext cx="4143404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 二叉树中结点计算方法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7688" y="3455268"/>
            <a:ext cx="600079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二叉树中所有结点的度≤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分支数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所有结点度之和，分支数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i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所有结点度之和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+ 2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4023437"/>
            <a:ext cx="1049401" cy="115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439" y="1844824"/>
            <a:ext cx="464347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  完全二叉树中结点计算方法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664" y="3429000"/>
            <a:ext cx="685804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结点个数为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树形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可以唯一确定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叶子结点个数为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，树形不能唯一确定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为奇数时，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为偶数时，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高度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 log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(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+1)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，是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个结点高度最小的二叉树</a:t>
            </a:r>
            <a:endParaRPr lang="en-US" altLang="zh-CN" sz="2000" i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3472" y="4083349"/>
            <a:ext cx="1049401" cy="10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2662" y="2717331"/>
            <a:ext cx="75009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在该二叉树中，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=60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-1=59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=119+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且为完全二叉树时高度最小。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此时高度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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+1)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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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120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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=7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38348" y="1431449"/>
            <a:ext cx="7572428" cy="857255"/>
            <a:chOff x="714348" y="500043"/>
            <a:chExt cx="7572428" cy="857255"/>
          </a:xfrm>
        </p:grpSpPr>
        <p:sp>
          <p:nvSpPr>
            <p:cNvPr id="3" name="TextBox 2"/>
            <p:cNvSpPr txBox="1"/>
            <p:nvPr/>
          </p:nvSpPr>
          <p:spPr>
            <a:xfrm>
              <a:off x="1571604" y="714356"/>
              <a:ext cx="6715172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含有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60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个叶子结点的二叉树的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最小高度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是多少？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14348" y="500043"/>
              <a:ext cx="785818" cy="857255"/>
              <a:chOff x="214282" y="142852"/>
              <a:chExt cx="1000100" cy="1071569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988" y="1800253"/>
            <a:ext cx="4714908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  满二叉树中结点计算方法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7688" y="3438500"/>
            <a:ext cx="6357982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高度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log</a:t>
            </a:r>
            <a:r>
              <a:rPr lang="en-US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2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(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+1)</a:t>
            </a:r>
            <a:endParaRPr lang="en-US" altLang="zh-CN" sz="2000" baseline="-25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高度为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的满二叉树，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r>
              <a:rPr lang="en-US" altLang="zh-CN" sz="2000" i="1" baseline="30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一定为奇数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735" y="4087287"/>
            <a:ext cx="1049401" cy="114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4034" y="2360536"/>
            <a:ext cx="742955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=31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，所以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=31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（双分支结点个数）。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+1=32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（二叉树性质），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=63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38282" y="1000110"/>
            <a:ext cx="8786874" cy="857255"/>
            <a:chOff x="214282" y="1000109"/>
            <a:chExt cx="8786874" cy="857255"/>
          </a:xfrm>
        </p:grpSpPr>
        <p:sp>
          <p:nvSpPr>
            <p:cNvPr id="3" name="TextBox 2"/>
            <p:cNvSpPr txBox="1"/>
            <p:nvPr/>
          </p:nvSpPr>
          <p:spPr>
            <a:xfrm>
              <a:off x="1071538" y="1142984"/>
              <a:ext cx="7929618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已知一棵非空满二叉树中有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31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个分支结点，则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总结点个数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是多少？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14282" y="1000109"/>
              <a:ext cx="785818" cy="857255"/>
              <a:chOff x="214282" y="142852"/>
              <a:chExt cx="1000100" cy="1071569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33284" y="1113019"/>
            <a:ext cx="4714908" cy="852413"/>
            <a:chOff x="785786" y="476229"/>
            <a:chExt cx="4714908" cy="852413"/>
          </a:xfrm>
        </p:grpSpPr>
        <p:sp>
          <p:nvSpPr>
            <p:cNvPr id="4" name="Oval 8"/>
            <p:cNvSpPr>
              <a:spLocks noChangeAspect="1" noChangeArrowheads="1"/>
            </p:cNvSpPr>
            <p:nvPr/>
          </p:nvSpPr>
          <p:spPr bwMode="auto">
            <a:xfrm>
              <a:off x="785786" y="476229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Oval 9"/>
            <p:cNvSpPr>
              <a:spLocks noChangeAspect="1" noChangeArrowheads="1"/>
            </p:cNvSpPr>
            <p:nvPr/>
          </p:nvSpPr>
          <p:spPr bwMode="auto">
            <a:xfrm>
              <a:off x="836617" y="526773"/>
              <a:ext cx="755594" cy="751325"/>
            </a:xfrm>
            <a:prstGeom prst="ellipse">
              <a:avLst/>
            </a:prstGeom>
            <a:gradFill rotWithShape="0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100000">
                  <a:srgbClr val="00CCFF"/>
                </a:gs>
              </a:gsLst>
              <a:lin ang="2700000" scaled="1"/>
            </a:gradFill>
            <a:ln w="3175">
              <a:noFill/>
              <a:round/>
            </a:ln>
            <a:effectLst/>
          </p:spPr>
          <p:txBody>
            <a:bodyPr wrap="none" lIns="91435" tIns="45718" rIns="91435" bIns="45718" anchor="ctr"/>
            <a:lstStyle/>
            <a:p>
              <a:pPr algn="ctr">
                <a:defRPr/>
              </a:pPr>
              <a:r>
                <a:rPr lang="en-AU" sz="2800" b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5918" y="642918"/>
              <a:ext cx="3714776" cy="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二叉树的存储结构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59939" y="2358704"/>
            <a:ext cx="3143272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 顺序存储结构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452662" y="3311208"/>
            <a:ext cx="1643074" cy="2051262"/>
            <a:chOff x="1714480" y="1928808"/>
            <a:chExt cx="1643074" cy="1538446"/>
          </a:xfrm>
        </p:grpSpPr>
        <p:sp>
          <p:nvSpPr>
            <p:cNvPr id="8" name="椭圆 7"/>
            <p:cNvSpPr/>
            <p:nvPr/>
          </p:nvSpPr>
          <p:spPr>
            <a:xfrm>
              <a:off x="1714480" y="250031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214546" y="1928808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925554" y="2500312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14546" y="3143254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连接符 11"/>
            <p:cNvCxnSpPr>
              <a:stCxn id="3" idx="3"/>
              <a:endCxn id="8" idx="7"/>
            </p:cNvCxnSpPr>
            <p:nvPr/>
          </p:nvCxnSpPr>
          <p:spPr>
            <a:xfrm rot="5400000">
              <a:off x="1974955" y="2249765"/>
              <a:ext cx="347262" cy="25845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9" idx="1"/>
            </p:cNvCxnSpPr>
            <p:nvPr/>
          </p:nvCxnSpPr>
          <p:spPr>
            <a:xfrm rot="16200000" flipH="1">
              <a:off x="2614850" y="2173790"/>
              <a:ext cx="342401" cy="40553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9" idx="3"/>
              <a:endCxn id="10" idx="7"/>
            </p:cNvCxnSpPr>
            <p:nvPr/>
          </p:nvCxnSpPr>
          <p:spPr>
            <a:xfrm rot="5400000">
              <a:off x="2579130" y="2781013"/>
              <a:ext cx="413840" cy="40553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452794" y="3311208"/>
            <a:ext cx="214314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9786" y="4038366"/>
            <a:ext cx="214314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1422" y="3835087"/>
            <a:ext cx="214314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38414" y="4895622"/>
            <a:ext cx="214314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810116" y="3562112"/>
            <a:ext cx="3429024" cy="892104"/>
            <a:chOff x="4357686" y="2116986"/>
            <a:chExt cx="3429024" cy="669078"/>
          </a:xfrm>
        </p:grpSpPr>
        <p:sp>
          <p:nvSpPr>
            <p:cNvPr id="22" name="矩形 21"/>
            <p:cNvSpPr/>
            <p:nvPr/>
          </p:nvSpPr>
          <p:spPr>
            <a:xfrm>
              <a:off x="4357686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3438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29190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4942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500694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15008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072198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#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6512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43702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#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58016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15206" y="2428874"/>
              <a:ext cx="571504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29520" y="2116986"/>
              <a:ext cx="214314" cy="1919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5" name="右箭头 34"/>
          <p:cNvSpPr/>
          <p:nvPr/>
        </p:nvSpPr>
        <p:spPr>
          <a:xfrm>
            <a:off x="4167174" y="4025589"/>
            <a:ext cx="428628" cy="381003"/>
          </a:xfrm>
          <a:prstGeom prst="rightArrow">
            <a:avLst/>
          </a:prstGeom>
          <a:ln>
            <a:tailEnd type="stealth" w="med" len="lg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440578" y="3053178"/>
            <a:ext cx="1571636" cy="2242512"/>
            <a:chOff x="7500958" y="1928808"/>
            <a:chExt cx="1571636" cy="1681884"/>
          </a:xfrm>
        </p:grpSpPr>
        <p:sp>
          <p:nvSpPr>
            <p:cNvPr id="38" name="椭圆 37"/>
            <p:cNvSpPr/>
            <p:nvPr/>
          </p:nvSpPr>
          <p:spPr>
            <a:xfrm>
              <a:off x="8072462" y="2571750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500958" y="3214692"/>
              <a:ext cx="642942" cy="39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2i</a:t>
              </a:r>
              <a:endPara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8358214" y="3214692"/>
              <a:ext cx="714380" cy="39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2i+1</a:t>
              </a:r>
              <a:endPara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7937524" y="1928808"/>
              <a:ext cx="642942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i/2</a:t>
              </a:r>
              <a:endPara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3" name="直接连接符 42"/>
            <p:cNvCxnSpPr>
              <a:stCxn id="41" idx="4"/>
              <a:endCxn id="38" idx="0"/>
            </p:cNvCxnSpPr>
            <p:nvPr/>
          </p:nvCxnSpPr>
          <p:spPr>
            <a:xfrm rot="5400000">
              <a:off x="8112150" y="2424905"/>
              <a:ext cx="285752" cy="793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38" idx="3"/>
              <a:endCxn id="39" idx="0"/>
            </p:cNvCxnSpPr>
            <p:nvPr/>
          </p:nvCxnSpPr>
          <p:spPr>
            <a:xfrm rot="5400000">
              <a:off x="7804570" y="2894490"/>
              <a:ext cx="338061" cy="30234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8" idx="5"/>
              <a:endCxn id="40" idx="0"/>
            </p:cNvCxnSpPr>
            <p:nvPr/>
          </p:nvCxnSpPr>
          <p:spPr>
            <a:xfrm rot="16200000" flipH="1">
              <a:off x="8377343" y="2876630"/>
              <a:ext cx="338062" cy="33806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  <p:bldP spid="20" grpId="0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45" y="2256181"/>
            <a:ext cx="6328381" cy="4992639"/>
          </a:xfrm>
          <a:prstGeom prst="rect">
            <a:avLst/>
          </a:prstGeom>
        </p:spPr>
      </p:pic>
      <p:sp>
        <p:nvSpPr>
          <p:cNvPr id="64514" name="Rectangle 2050" descr="纸莎草纸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988315" y="277301"/>
            <a:ext cx="3071834" cy="583565"/>
          </a:xfrm>
          <a:prstGeom prst="rect">
            <a:avLst/>
          </a:prstGeom>
          <a:solidFill>
            <a:srgbClr val="F1990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章</a:t>
            </a:r>
            <a:r>
              <a:rPr lang="en-US" altLang="zh-CN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zh-CN" altLang="en-US" sz="3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小结</a:t>
            </a:r>
            <a:endParaRPr lang="zh-CN" altLang="en-US" sz="4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Oval 8"/>
          <p:cNvSpPr>
            <a:spLocks noChangeAspect="1" noChangeArrowheads="1"/>
          </p:cNvSpPr>
          <p:nvPr/>
        </p:nvSpPr>
        <p:spPr bwMode="auto">
          <a:xfrm>
            <a:off x="932514" y="1576453"/>
            <a:ext cx="857256" cy="852413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2700000" scaled="1"/>
          </a:gradFill>
          <a:ln w="3175">
            <a:noFill/>
            <a:round/>
          </a:ln>
          <a:effectLst>
            <a:outerShdw dist="89803" dir="2700000" algn="ctr" rotWithShape="0">
              <a:srgbClr val="020202">
                <a:alpha val="50000"/>
              </a:srgbClr>
            </a:outerShdw>
          </a:effectLst>
        </p:spPr>
        <p:txBody>
          <a:bodyPr wrap="none" lIns="98956" tIns="49478" rIns="98956" bIns="49478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Oval 9"/>
          <p:cNvSpPr>
            <a:spLocks noChangeAspect="1" noChangeArrowheads="1"/>
          </p:cNvSpPr>
          <p:nvPr/>
        </p:nvSpPr>
        <p:spPr bwMode="auto">
          <a:xfrm>
            <a:off x="983345" y="1626997"/>
            <a:ext cx="755594" cy="751325"/>
          </a:xfrm>
          <a:prstGeom prst="ellipse">
            <a:avLst/>
          </a:prstGeom>
          <a:gradFill rotWithShape="0">
            <a:gsLst>
              <a:gs pos="0">
                <a:srgbClr val="00CCFF">
                  <a:gamma/>
                  <a:shade val="46275"/>
                  <a:invGamma/>
                </a:srgbClr>
              </a:gs>
              <a:gs pos="100000">
                <a:srgbClr val="00CCFF"/>
              </a:gs>
            </a:gsLst>
            <a:lin ang="2700000" scaled="1"/>
          </a:gradFill>
          <a:ln w="3175">
            <a:noFill/>
            <a:round/>
          </a:ln>
          <a:effectLst/>
        </p:spPr>
        <p:txBody>
          <a:bodyPr wrap="none" lIns="91435" tIns="45718" rIns="91435" bIns="45718" anchor="ctr"/>
          <a:lstStyle/>
          <a:p>
            <a:pPr algn="ctr">
              <a:defRPr/>
            </a:pPr>
            <a:r>
              <a:rPr lang="en-AU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AU" sz="28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4084" y="1785924"/>
            <a:ext cx="1071570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树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2796" y="3293423"/>
            <a:ext cx="3049206" cy="258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3167872" y="1785924"/>
            <a:ext cx="321471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  树中结点计算方法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2595" y="3841110"/>
            <a:ext cx="478634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的树中所有结点的度≤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至少有一个度为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09918" y="4866263"/>
            <a:ext cx="3500462" cy="951865"/>
            <a:chOff x="2714612" y="3857634"/>
            <a:chExt cx="3500462" cy="713899"/>
          </a:xfrm>
        </p:grpSpPr>
        <p:sp>
          <p:nvSpPr>
            <p:cNvPr id="16" name="TextBox 15"/>
            <p:cNvSpPr txBox="1"/>
            <p:nvPr/>
          </p:nvSpPr>
          <p:spPr>
            <a:xfrm>
              <a:off x="2714612" y="4214822"/>
              <a:ext cx="3500462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度为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的树至少有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个结点！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下箭头 16"/>
            <p:cNvSpPr/>
            <p:nvPr/>
          </p:nvSpPr>
          <p:spPr>
            <a:xfrm>
              <a:off x="4214810" y="3857634"/>
              <a:ext cx="214314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241" y="5061853"/>
            <a:ext cx="1049401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2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4100" y="3219817"/>
            <a:ext cx="735811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可能是一棵有斜树，最后一个结点的层序编号为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881422" y="4077073"/>
            <a:ext cx="5143536" cy="2476517"/>
            <a:chOff x="2357422" y="2643188"/>
            <a:chExt cx="5143536" cy="1857388"/>
          </a:xfrm>
        </p:grpSpPr>
        <p:sp>
          <p:nvSpPr>
            <p:cNvPr id="7" name="椭圆 6"/>
            <p:cNvSpPr/>
            <p:nvPr/>
          </p:nvSpPr>
          <p:spPr>
            <a:xfrm>
              <a:off x="2928926" y="2643188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497058" y="3105006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568628" y="4071948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i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" name="直接连接符 10"/>
            <p:cNvCxnSpPr>
              <a:stCxn id="7" idx="5"/>
              <a:endCxn id="8" idx="1"/>
            </p:cNvCxnSpPr>
            <p:nvPr/>
          </p:nvCxnSpPr>
          <p:spPr>
            <a:xfrm rot="16200000" flipH="1">
              <a:off x="3312635" y="2904766"/>
              <a:ext cx="232715" cy="26266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5"/>
            </p:cNvCxnSpPr>
            <p:nvPr/>
          </p:nvCxnSpPr>
          <p:spPr>
            <a:xfrm rot="16200000" flipH="1">
              <a:off x="3855842" y="3391508"/>
              <a:ext cx="368920" cy="349017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endCxn id="9" idx="1"/>
            </p:cNvCxnSpPr>
            <p:nvPr/>
          </p:nvCxnSpPr>
          <p:spPr>
            <a:xfrm rot="16200000" flipH="1">
              <a:off x="4397940" y="3885444"/>
              <a:ext cx="261764" cy="20614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150764" y="3685076"/>
              <a:ext cx="500066" cy="26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</a:t>
              </a:r>
              <a:endPara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10800000">
              <a:off x="5072066" y="4257186"/>
              <a:ext cx="357190" cy="1588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29256" y="4098832"/>
              <a:ext cx="2071702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层序编号为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 i="1" baseline="30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左大括号 20"/>
            <p:cNvSpPr/>
            <p:nvPr/>
          </p:nvSpPr>
          <p:spPr>
            <a:xfrm>
              <a:off x="2714612" y="2928940"/>
              <a:ext cx="142876" cy="1571636"/>
            </a:xfrm>
            <a:prstGeom prst="leftBrac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57422" y="3571882"/>
              <a:ext cx="500066" cy="26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24034" y="909989"/>
            <a:ext cx="8358246" cy="1933709"/>
            <a:chOff x="500034" y="357167"/>
            <a:chExt cx="8358246" cy="1933709"/>
          </a:xfrm>
        </p:grpSpPr>
        <p:sp>
          <p:nvSpPr>
            <p:cNvPr id="4" name="TextBox 3"/>
            <p:cNvSpPr txBox="1"/>
            <p:nvPr/>
          </p:nvSpPr>
          <p:spPr>
            <a:xfrm>
              <a:off x="714348" y="814501"/>
              <a:ext cx="8143932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一棵高度为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的并且只有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个结点的二叉树，采用顺序存储结构存放在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[1..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中，则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应该至少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是（ ）。</a:t>
              </a:r>
              <a:endPara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A.2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   B.2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     C.2</a:t>
              </a:r>
              <a:r>
                <a:rPr lang="en-US" altLang="zh-CN" sz="2000" i="1" baseline="30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lang="en-US" altLang="zh-CN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      D.2</a:t>
              </a:r>
              <a:r>
                <a:rPr lang="en-US" altLang="zh-CN" sz="2000" i="1" baseline="30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zh-CN" altLang="en-US" sz="2000" i="1" baseline="30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00034" y="357167"/>
              <a:ext cx="785818" cy="857255"/>
              <a:chOff x="214282" y="142852"/>
              <a:chExt cx="1000100" cy="1071569"/>
            </a:xfrm>
          </p:grpSpPr>
          <p:sp>
            <p:nvSpPr>
              <p:cNvPr id="24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卡通人物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858" y="-686984"/>
            <a:ext cx="4857784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00" y="1268760"/>
            <a:ext cx="3286148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 二叉链存储结构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24100" y="2731915"/>
            <a:ext cx="1643074" cy="2095515"/>
            <a:chOff x="1571604" y="1928808"/>
            <a:chExt cx="1643074" cy="1571636"/>
          </a:xfrm>
        </p:grpSpPr>
        <p:sp>
          <p:nvSpPr>
            <p:cNvPr id="5" name="椭圆 4"/>
            <p:cNvSpPr/>
            <p:nvPr/>
          </p:nvSpPr>
          <p:spPr>
            <a:xfrm>
              <a:off x="1571604" y="2500312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14546" y="1928808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782678" y="2500312"/>
              <a:ext cx="432000" cy="324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14546" y="3143254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9" name="直接连接符 8"/>
            <p:cNvCxnSpPr>
              <a:stCxn id="6" idx="3"/>
              <a:endCxn id="5" idx="7"/>
            </p:cNvCxnSpPr>
            <p:nvPr/>
          </p:nvCxnSpPr>
          <p:spPr>
            <a:xfrm rot="5400000">
              <a:off x="1937875" y="2207823"/>
              <a:ext cx="342401" cy="33747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6" idx="5"/>
              <a:endCxn id="7" idx="1"/>
            </p:cNvCxnSpPr>
            <p:nvPr/>
          </p:nvCxnSpPr>
          <p:spPr>
            <a:xfrm rot="16200000" flipH="1">
              <a:off x="2543412" y="2245228"/>
              <a:ext cx="342401" cy="26266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8" idx="7"/>
            </p:cNvCxnSpPr>
            <p:nvPr/>
          </p:nvCxnSpPr>
          <p:spPr>
            <a:xfrm rot="5400000">
              <a:off x="2473335" y="2822955"/>
              <a:ext cx="418701" cy="32651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5381620" y="1779408"/>
            <a:ext cx="3929090" cy="3429024"/>
            <a:chOff x="3857620" y="714362"/>
            <a:chExt cx="3929090" cy="2571768"/>
          </a:xfrm>
        </p:grpSpPr>
        <p:sp>
          <p:nvSpPr>
            <p:cNvPr id="16" name="矩形 15"/>
            <p:cNvSpPr/>
            <p:nvPr/>
          </p:nvSpPr>
          <p:spPr>
            <a:xfrm>
              <a:off x="5429256" y="1214428"/>
              <a:ext cx="714380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43636" y="1214428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000628" y="1214428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>
              <a:off x="5429256" y="857238"/>
              <a:ext cx="428628" cy="428628"/>
            </a:xfrm>
            <a:prstGeom prst="arc">
              <a:avLst>
                <a:gd name="adj1" fmla="val 16200000"/>
                <a:gd name="adj2" fmla="val 2193898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86380" y="714362"/>
              <a:ext cx="500066" cy="26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86248" y="2000246"/>
              <a:ext cx="714380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00628" y="2000246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857620" y="2000246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43702" y="2000246"/>
              <a:ext cx="714380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58082" y="2000246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215074" y="2000246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 b="0">
                <a:solidFill>
                  <a:srgbClr val="00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29256" y="2857502"/>
              <a:ext cx="714380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143636" y="2857502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000628" y="2857502"/>
              <a:ext cx="428628" cy="428628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 rot="5400000">
              <a:off x="4750595" y="1535899"/>
              <a:ext cx="571504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rot="16200000" flipH="1">
              <a:off x="6286512" y="1500180"/>
              <a:ext cx="571504" cy="428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5400000">
              <a:off x="5893603" y="2321717"/>
              <a:ext cx="642942" cy="428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" name="右箭头 37"/>
          <p:cNvSpPr/>
          <p:nvPr/>
        </p:nvSpPr>
        <p:spPr>
          <a:xfrm>
            <a:off x="4452926" y="3398670"/>
            <a:ext cx="571504" cy="476253"/>
          </a:xfrm>
          <a:prstGeom prst="rightArrow">
            <a:avLst/>
          </a:prstGeom>
          <a:ln>
            <a:tailEnd type="stealth" w="med" len="lg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52662" y="5524867"/>
            <a:ext cx="7929618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任何结点的左、右指针分别指向一棵二叉树！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递归数据结构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 descr="图片包含 游戏机, 灯光, 灯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82" y="3679579"/>
            <a:ext cx="3429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2728" y="2226412"/>
            <a:ext cx="67866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每个结点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个指针域，共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个指针域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除了根结点外，每个结点被一个非空指针所指向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共有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个非空指针域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空指针域的个数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-(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-1)=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5472" y="928671"/>
            <a:ext cx="7643866" cy="927345"/>
            <a:chOff x="571472" y="928670"/>
            <a:chExt cx="7643866" cy="927345"/>
          </a:xfrm>
        </p:grpSpPr>
        <p:sp>
          <p:nvSpPr>
            <p:cNvPr id="3" name="TextBox 2"/>
            <p:cNvSpPr txBox="1"/>
            <p:nvPr/>
          </p:nvSpPr>
          <p:spPr>
            <a:xfrm>
              <a:off x="1428728" y="995590"/>
              <a:ext cx="6786610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含有</a:t>
              </a:r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个结点的二叉树采用二叉链存储结构，其中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空指针域个数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是多少？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71472" y="928670"/>
              <a:ext cx="785818" cy="857255"/>
              <a:chOff x="214282" y="142852"/>
              <a:chExt cx="1000100" cy="1071569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51960" y="2958801"/>
            <a:ext cx="2071702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  遍历过程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960" y="3889911"/>
            <a:ext cx="285752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某种次序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访问所有结点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不重复访问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75520" y="1628800"/>
            <a:ext cx="3643338" cy="852413"/>
            <a:chOff x="785786" y="476229"/>
            <a:chExt cx="3643338" cy="852413"/>
          </a:xfrm>
        </p:grpSpPr>
        <p:sp>
          <p:nvSpPr>
            <p:cNvPr id="14" name="Oval 8"/>
            <p:cNvSpPr>
              <a:spLocks noChangeAspect="1" noChangeArrowheads="1"/>
            </p:cNvSpPr>
            <p:nvPr/>
          </p:nvSpPr>
          <p:spPr bwMode="auto">
            <a:xfrm>
              <a:off x="785786" y="476229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836617" y="526773"/>
              <a:ext cx="3592507" cy="751325"/>
              <a:chOff x="836617" y="526773"/>
              <a:chExt cx="3592507" cy="75132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714480" y="704946"/>
                <a:ext cx="2714644" cy="497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二叉树遍历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Oval 9"/>
              <p:cNvSpPr>
                <a:spLocks noChangeAspect="1" noChangeArrowheads="1"/>
              </p:cNvSpPr>
              <p:nvPr/>
            </p:nvSpPr>
            <p:spPr bwMode="auto">
              <a:xfrm>
                <a:off x="836617" y="526773"/>
                <a:ext cx="755594" cy="751325"/>
              </a:xfrm>
              <a:prstGeom prst="ellipse">
                <a:avLst/>
              </a:prstGeom>
              <a:gradFill rotWithShape="0">
                <a:gsLst>
                  <a:gs pos="0">
                    <a:srgbClr val="00CCFF">
                      <a:gamma/>
                      <a:shade val="46275"/>
                      <a:invGamma/>
                    </a:srgbClr>
                  </a:gs>
                  <a:gs pos="100000">
                    <a:srgbClr val="00CCFF"/>
                  </a:gs>
                </a:gsLst>
                <a:lin ang="2700000" scaled="1"/>
              </a:gradFill>
              <a:ln w="3175">
                <a:noFill/>
                <a:round/>
              </a:ln>
              <a:effectLst/>
            </p:spPr>
            <p:txBody>
              <a:bodyPr wrap="none" lIns="91435" tIns="45718" rIns="91435" bIns="45718" anchor="ctr"/>
              <a:lstStyle/>
              <a:p>
                <a:pPr algn="ctr">
                  <a:defRPr/>
                </a:pPr>
                <a:r>
                  <a:rPr lang="en-AU" sz="2800" b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AU" sz="2800" b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4100" y="2300677"/>
            <a:ext cx="2143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先序遍历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中序遍历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后序遍历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层次遍历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4100" y="1474104"/>
            <a:ext cx="2857520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 </a:t>
            </a: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常用遍历方法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4310050" y="2419740"/>
            <a:ext cx="2071702" cy="1143008"/>
            <a:chOff x="2786050" y="1357304"/>
            <a:chExt cx="2071702" cy="857256"/>
          </a:xfrm>
        </p:grpSpPr>
        <p:sp>
          <p:nvSpPr>
            <p:cNvPr id="15" name="右大括号 14"/>
            <p:cNvSpPr/>
            <p:nvPr/>
          </p:nvSpPr>
          <p:spPr>
            <a:xfrm>
              <a:off x="2786050" y="1357304"/>
              <a:ext cx="214314" cy="857256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43240" y="1571618"/>
              <a:ext cx="1714512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具有递归性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8"/>
          <p:cNvGrpSpPr/>
          <p:nvPr/>
        </p:nvGrpSpPr>
        <p:grpSpPr>
          <a:xfrm>
            <a:off x="6381752" y="1919675"/>
            <a:ext cx="1512000" cy="3018651"/>
            <a:chOff x="3428992" y="2571750"/>
            <a:chExt cx="1512000" cy="2263988"/>
          </a:xfrm>
        </p:grpSpPr>
        <p:sp>
          <p:nvSpPr>
            <p:cNvPr id="11" name="圆角矩形 10"/>
            <p:cNvSpPr/>
            <p:nvPr/>
          </p:nvSpPr>
          <p:spPr>
            <a:xfrm>
              <a:off x="3428992" y="2571750"/>
              <a:ext cx="1512000" cy="432000"/>
            </a:xfrm>
            <a:prstGeom prst="roundRect">
              <a:avLst/>
            </a:prstGeom>
            <a:ln>
              <a:tailEnd type="stealth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二叉树算法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燕尾形箭头 11"/>
            <p:cNvSpPr/>
            <p:nvPr/>
          </p:nvSpPr>
          <p:spPr>
            <a:xfrm rot="5400000">
              <a:off x="4035934" y="3105006"/>
              <a:ext cx="360000" cy="288000"/>
            </a:xfrm>
            <a:prstGeom prst="notched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428992" y="3482982"/>
              <a:ext cx="1512000" cy="432000"/>
            </a:xfrm>
            <a:prstGeom prst="roundRect">
              <a:avLst/>
            </a:prstGeom>
            <a:ln>
              <a:tailEnd type="stealth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二叉树查找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燕尾形箭头 17"/>
            <p:cNvSpPr/>
            <p:nvPr/>
          </p:nvSpPr>
          <p:spPr>
            <a:xfrm rot="5400000">
              <a:off x="4035934" y="4036510"/>
              <a:ext cx="360000" cy="288000"/>
            </a:xfrm>
            <a:prstGeom prst="notched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428992" y="4403738"/>
              <a:ext cx="1512000" cy="432000"/>
            </a:xfrm>
            <a:prstGeom prst="roundRect">
              <a:avLst/>
            </a:prstGeom>
            <a:ln>
              <a:tailEnd type="stealth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二叉树遍历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52596" y="2049006"/>
            <a:ext cx="8143932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基于递归遍历 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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  采用递归数据结构的递归算法设计方法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9"/>
          <p:cNvGrpSpPr/>
          <p:nvPr/>
        </p:nvGrpSpPr>
        <p:grpSpPr>
          <a:xfrm>
            <a:off x="2095472" y="2715761"/>
            <a:ext cx="2214578" cy="2667019"/>
            <a:chOff x="1000100" y="1500180"/>
            <a:chExt cx="2214578" cy="2000264"/>
          </a:xfrm>
        </p:grpSpPr>
        <p:sp>
          <p:nvSpPr>
            <p:cNvPr id="10" name="椭圆 9"/>
            <p:cNvSpPr/>
            <p:nvPr/>
          </p:nvSpPr>
          <p:spPr>
            <a:xfrm>
              <a:off x="1714480" y="1928808"/>
              <a:ext cx="714380" cy="500066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000100" y="2786064"/>
              <a:ext cx="857256" cy="714380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2357422" y="2786064"/>
              <a:ext cx="857256" cy="714380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ts val="2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连接符 13"/>
            <p:cNvCxnSpPr>
              <a:stCxn id="10" idx="3"/>
              <a:endCxn id="11" idx="0"/>
            </p:cNvCxnSpPr>
            <p:nvPr/>
          </p:nvCxnSpPr>
          <p:spPr>
            <a:xfrm rot="5400000">
              <a:off x="1408703" y="2375667"/>
              <a:ext cx="430423" cy="39037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5"/>
              <a:endCxn id="12" idx="0"/>
            </p:cNvCxnSpPr>
            <p:nvPr/>
          </p:nvCxnSpPr>
          <p:spPr>
            <a:xfrm rot="16200000" flipH="1">
              <a:off x="2339934" y="2339947"/>
              <a:ext cx="430423" cy="46180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弧形 17"/>
            <p:cNvSpPr/>
            <p:nvPr/>
          </p:nvSpPr>
          <p:spPr>
            <a:xfrm>
              <a:off x="1857356" y="1714494"/>
              <a:ext cx="285752" cy="428628"/>
            </a:xfrm>
            <a:prstGeom prst="arc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4480" y="1500180"/>
              <a:ext cx="428628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24232" y="3001513"/>
            <a:ext cx="1857388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：大问题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6844" y="5573281"/>
            <a:ext cx="1714512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：小问题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2794" y="5573281"/>
            <a:ext cx="178595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：小问题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38810" y="3573016"/>
            <a:ext cx="46434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部分组成，两种类型：结点，子树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先结点，再子树 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先序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先子树，再结点 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后序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9720" y="1191750"/>
            <a:ext cx="3214710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 递归遍历算法应用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9183" y="1750010"/>
            <a:ext cx="80387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38414" y="3058828"/>
            <a:ext cx="7072362" cy="173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设计算法为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knumber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&amp;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所指的结点层次，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是引用型参数，用于保存第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层的结点个数。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初始调用时，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为根结点指针，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赋值为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，即调用方式是：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knumber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5453058" y="4797153"/>
            <a:ext cx="2571768" cy="860364"/>
            <a:chOff x="5429256" y="3354758"/>
            <a:chExt cx="2571768" cy="645273"/>
          </a:xfrm>
        </p:grpSpPr>
        <p:cxnSp>
          <p:nvCxnSpPr>
            <p:cNvPr id="9" name="直接箭头连接符 8"/>
            <p:cNvCxnSpPr/>
            <p:nvPr/>
          </p:nvCxnSpPr>
          <p:spPr>
            <a:xfrm rot="5400000" flipH="1" flipV="1">
              <a:off x="6392264" y="3533964"/>
              <a:ext cx="36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29256" y="3643320"/>
              <a:ext cx="2571768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递归算法赋初值方式</a:t>
              </a:r>
              <a:endParaRPr lang="zh-CN" altLang="en-US" sz="18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24034" y="1511006"/>
            <a:ext cx="8215370" cy="983297"/>
            <a:chOff x="500034" y="642919"/>
            <a:chExt cx="8215370" cy="983297"/>
          </a:xfrm>
        </p:grpSpPr>
        <p:sp>
          <p:nvSpPr>
            <p:cNvPr id="4" name="TextBox 3"/>
            <p:cNvSpPr txBox="1"/>
            <p:nvPr/>
          </p:nvSpPr>
          <p:spPr>
            <a:xfrm>
              <a:off x="1214414" y="714356"/>
              <a:ext cx="7500990" cy="91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假设二叉树采用二叉链存储结构，设计一个算法求二叉树</a:t>
              </a:r>
              <a:r>
                <a:rPr lang="en-US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中第</a:t>
              </a:r>
              <a:r>
                <a:rPr lang="en-US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层的结点个数。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00034" y="642919"/>
              <a:ext cx="785818" cy="857255"/>
              <a:chOff x="214282" y="142852"/>
              <a:chExt cx="1000100" cy="1071569"/>
            </a:xfrm>
          </p:grpSpPr>
          <p:sp>
            <p:nvSpPr>
              <p:cNvPr id="12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024035" y="3582707"/>
            <a:ext cx="722313" cy="582613"/>
            <a:chOff x="1774825" y="5489593"/>
            <a:chExt cx="722313" cy="582613"/>
          </a:xfrm>
        </p:grpSpPr>
        <p:sp>
          <p:nvSpPr>
            <p:cNvPr id="1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2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5472" y="214290"/>
            <a:ext cx="264320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算法如下：</a:t>
            </a:r>
            <a:endParaRPr lang="zh-CN" altLang="en-US" sz="2000" dirty="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3824" y="1006313"/>
            <a:ext cx="7918600" cy="3601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knumber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&amp;n)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(b==NULL)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空树直接返回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处理非空树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if (h==k) n++;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当前访问的结点在第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层时，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else if (h&lt;k)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若当前结点层次小于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，递归处理左、右子树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knumber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(b-&gt;lchild，h+1，k，n);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knumber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(b-&gt;rchild，h+1，k，n);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595538" y="4572008"/>
            <a:ext cx="2928958" cy="856617"/>
            <a:chOff x="142844" y="4000510"/>
            <a:chExt cx="2928958" cy="642463"/>
          </a:xfrm>
        </p:grpSpPr>
        <p:sp>
          <p:nvSpPr>
            <p:cNvPr id="5" name="TextBox 4"/>
            <p:cNvSpPr txBox="1"/>
            <p:nvPr/>
          </p:nvSpPr>
          <p:spPr>
            <a:xfrm>
              <a:off x="571472" y="4286262"/>
              <a:ext cx="250033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基于先序遍历的思路</a:t>
              </a:r>
              <a:endPara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左弧形箭头 5"/>
            <p:cNvSpPr/>
            <p:nvPr/>
          </p:nvSpPr>
          <p:spPr>
            <a:xfrm>
              <a:off x="142844" y="4000510"/>
              <a:ext cx="357158" cy="571504"/>
            </a:xfrm>
            <a:prstGeom prst="curved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7785" y="2578015"/>
            <a:ext cx="742955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levelnumber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(BTNode *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[])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：求二叉树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中所有层的结点个数，存放在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数组中，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表示第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层结点个数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852" y="4221088"/>
            <a:ext cx="6286544" cy="16300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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不做任何事情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		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当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=NULL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f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h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a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)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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a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[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h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]++; 			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其他情况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            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f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-&gt;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lchild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h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+1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a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)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            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f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(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-&gt;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rchild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h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+1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，</a:t>
            </a:r>
            <a:r>
              <a: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a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)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310182" y="3721023"/>
            <a:ext cx="285752" cy="357190"/>
          </a:xfrm>
          <a:prstGeom prst="downArrow">
            <a:avLst/>
          </a:prstGeom>
          <a:ln>
            <a:tailEnd type="stealth" w="med" len="lg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024034" y="1149255"/>
            <a:ext cx="7715304" cy="928693"/>
            <a:chOff x="500034" y="500042"/>
            <a:chExt cx="7715304" cy="928693"/>
          </a:xfrm>
        </p:grpSpPr>
        <p:sp>
          <p:nvSpPr>
            <p:cNvPr id="4" name="TextBox 3"/>
            <p:cNvSpPr txBox="1"/>
            <p:nvPr/>
          </p:nvSpPr>
          <p:spPr>
            <a:xfrm>
              <a:off x="1428728" y="500042"/>
              <a:ext cx="6786610" cy="91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假设二叉树采用二叉链存储结构，设计一个算法求二叉树</a:t>
              </a:r>
              <a:r>
                <a:rPr lang="en-US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的宽度（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采用递归方法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）。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00034" y="571480"/>
              <a:ext cx="785818" cy="857255"/>
              <a:chOff x="214282" y="142852"/>
              <a:chExt cx="1000100" cy="1071569"/>
            </a:xfrm>
          </p:grpSpPr>
          <p:sp>
            <p:nvSpPr>
              <p:cNvPr id="11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095473" y="2649453"/>
            <a:ext cx="722313" cy="582613"/>
            <a:chOff x="1774825" y="5489593"/>
            <a:chExt cx="722313" cy="582613"/>
          </a:xfrm>
        </p:grpSpPr>
        <p:sp>
          <p:nvSpPr>
            <p:cNvPr id="16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8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9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9852" y="1898599"/>
            <a:ext cx="6572296" cy="3056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levelnumber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*b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h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a[])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(b==NULL)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 a[h]++;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levelnumber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h+1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levelnumber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(b-&gt;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lchild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h+1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1290" y="1714490"/>
            <a:ext cx="735811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任何非空树中：分支数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所有结点度之和，分支数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的树中：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… +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endParaRPr lang="en-US" altLang="zh-CN" sz="2000" i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度为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的树中：所有结点度之和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+ 2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+ … + 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mn</a:t>
            </a:r>
            <a:r>
              <a:rPr lang="en-US" altLang="zh-CN" sz="2000" i="1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endParaRPr lang="zh-CN" altLang="en-US" sz="2000" i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9786" y="666731"/>
            <a:ext cx="3786214" cy="475615"/>
          </a:xfrm>
          <a:prstGeom prst="rect">
            <a:avLst/>
          </a:prstGeom>
          <a:solidFill>
            <a:srgbClr val="F1990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树中结点计算的</a:t>
            </a:r>
            <a:r>
              <a:rPr lang="zh-CN" altLang="en-US"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基本公式</a:t>
            </a:r>
            <a:endParaRPr lang="zh-CN" altLang="en-US" sz="20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9014" y="2000240"/>
            <a:ext cx="1049401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584" y="1092806"/>
            <a:ext cx="7215238" cy="4667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44000" tIns="216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BTWidth1(BTNode *b)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width=0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i;   int a[MaxSize];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(i=1;i&lt;MaxSize;i++)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a[i]=0;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//a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设置所有元素初始化为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levelnumber(b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a);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i=1;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(a[i]!=0)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中最大元素即宽度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(a[i]&gt;width)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width=a[i];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i++;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width;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786" y="966163"/>
            <a:ext cx="3357586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 层次遍历算法应用</a:t>
            </a:r>
            <a:endParaRPr lang="zh-CN" altLang="en-US" sz="2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167174" y="2394924"/>
            <a:ext cx="1357322" cy="2095515"/>
            <a:chOff x="1785918" y="1928808"/>
            <a:chExt cx="1214446" cy="1571636"/>
          </a:xfrm>
        </p:grpSpPr>
        <p:sp>
          <p:nvSpPr>
            <p:cNvPr id="5" name="椭圆 4"/>
            <p:cNvSpPr/>
            <p:nvPr/>
          </p:nvSpPr>
          <p:spPr>
            <a:xfrm>
              <a:off x="1785918" y="250031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14546" y="1928808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643174" y="250031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214546" y="3143254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9" name="直接连接符 8"/>
            <p:cNvCxnSpPr>
              <a:stCxn id="6" idx="3"/>
              <a:endCxn id="5" idx="7"/>
            </p:cNvCxnSpPr>
            <p:nvPr/>
          </p:nvCxnSpPr>
          <p:spPr>
            <a:xfrm rot="5400000">
              <a:off x="2019361" y="2305127"/>
              <a:ext cx="318932" cy="17605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6" idx="5"/>
              <a:endCxn id="7" idx="1"/>
            </p:cNvCxnSpPr>
            <p:nvPr/>
          </p:nvCxnSpPr>
          <p:spPr>
            <a:xfrm rot="16200000" flipH="1">
              <a:off x="2447989" y="2305127"/>
              <a:ext cx="318932" cy="17605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7" idx="3"/>
              <a:endCxn id="8" idx="7"/>
            </p:cNvCxnSpPr>
            <p:nvPr/>
          </p:nvCxnSpPr>
          <p:spPr>
            <a:xfrm rot="5400000">
              <a:off x="2412270" y="2912350"/>
              <a:ext cx="390370" cy="17605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直接箭头连接符 12"/>
          <p:cNvCxnSpPr/>
          <p:nvPr/>
        </p:nvCxnSpPr>
        <p:spPr>
          <a:xfrm>
            <a:off x="3683586" y="2619291"/>
            <a:ext cx="2414118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667108" y="3442680"/>
            <a:ext cx="2414118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667108" y="4283003"/>
            <a:ext cx="2414118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24166" y="5157193"/>
            <a:ext cx="46434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每个结点有唯一的双亲结点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结点的层次 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双亲结点的层次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7042" y="2780928"/>
            <a:ext cx="6429420" cy="2733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tIns="144000" bIns="180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BTWidth2(BTNode *b)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struct </a:t>
            </a:r>
            <a:endParaRPr lang="en-US" altLang="zh-CN" sz="1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int lno;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结点的层次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BTNode *p;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结点指针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Qu[MaxSize];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定义非环形队列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front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rear;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定义队头和队尾指针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120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lnum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width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front=rear=0;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置队列为空队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5472" y="1209292"/>
            <a:ext cx="8143932" cy="1149987"/>
            <a:chOff x="571472" y="428604"/>
            <a:chExt cx="8143932" cy="1149987"/>
          </a:xfrm>
        </p:grpSpPr>
        <p:sp>
          <p:nvSpPr>
            <p:cNvPr id="4" name="TextBox 3"/>
            <p:cNvSpPr txBox="1"/>
            <p:nvPr/>
          </p:nvSpPr>
          <p:spPr>
            <a:xfrm>
              <a:off x="1285852" y="666731"/>
              <a:ext cx="7429552" cy="91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假设二叉树采用二叉链存储结构，设计一个算法求二叉树</a:t>
              </a:r>
              <a:r>
                <a:rPr lang="en-US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的宽度（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采用层次遍历方法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）。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71472" y="428604"/>
              <a:ext cx="785818" cy="857255"/>
              <a:chOff x="214282" y="142852"/>
              <a:chExt cx="1000100" cy="1071569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381225" y="2804740"/>
            <a:ext cx="722313" cy="582613"/>
            <a:chOff x="1774825" y="5489593"/>
            <a:chExt cx="722313" cy="582613"/>
          </a:xfrm>
        </p:grpSpPr>
        <p:sp>
          <p:nvSpPr>
            <p:cNvPr id="14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6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7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6444" y="894849"/>
            <a:ext cx="6739112" cy="5826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rear++;	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Qu[rear].p=b;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根结点进队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Qu[rear].lno=1;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根结点的层次为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(rear!=front)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队不空时循环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front++;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b=Qu[front].p;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出队结点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en-US" altLang="zh-CN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lnum=Qu[front].lno;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(b-&gt;lchild!=NULL)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有左孩子，将其进队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rear++;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Qu[rear].p=b-&gt;lchild;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Qu[rear].lno=lnum+1;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(b-&gt;rchild!=NULL)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有右孩子，将其进队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rear++;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Qu[rear].p=b-&gt;rchild;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Qu[rear].lno=lnum+1;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2662" y="1590823"/>
            <a:ext cx="7286676" cy="3672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44000" tIns="144000" bIns="144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width=0; lnum=1; i=1;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//width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存放宽度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(i&lt;=rear)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n=0;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(i&lt;=rear &amp;&amp; Qu[i].lno==lnum)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n++;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//n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累计一层中的结点个数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i++; 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//i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扫描队列中所有结点</a:t>
            </a:r>
            <a:endParaRPr lang="en-US" altLang="zh-CN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lnum=Qu[i].lno;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(n&gt;width) width=n;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width;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38414" y="2348881"/>
            <a:ext cx="707236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由中序序列和先序序列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可以唯一构造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一棵二叉树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由中序序列和后序序列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可以唯一构造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一棵二叉树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由中序序列和层次序列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可以唯一构造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一棵二叉树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09786" y="1110621"/>
            <a:ext cx="3643338" cy="852413"/>
            <a:chOff x="785786" y="476229"/>
            <a:chExt cx="3643338" cy="852413"/>
          </a:xfrm>
        </p:grpSpPr>
        <p:sp>
          <p:nvSpPr>
            <p:cNvPr id="6" name="TextBox 5"/>
            <p:cNvSpPr txBox="1"/>
            <p:nvPr/>
          </p:nvSpPr>
          <p:spPr>
            <a:xfrm>
              <a:off x="1714480" y="681134"/>
              <a:ext cx="2714644" cy="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二叉树的构造</a:t>
              </a:r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785786" y="476229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836617" y="526773"/>
              <a:ext cx="755594" cy="751325"/>
            </a:xfrm>
            <a:prstGeom prst="ellipse">
              <a:avLst/>
            </a:prstGeom>
            <a:gradFill rotWithShape="0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100000">
                  <a:srgbClr val="00CCFF"/>
                </a:gs>
              </a:gsLst>
              <a:lin ang="2700000" scaled="1"/>
            </a:gradFill>
            <a:ln w="3175">
              <a:noFill/>
              <a:round/>
            </a:ln>
            <a:effectLst/>
          </p:spPr>
          <p:txBody>
            <a:bodyPr wrap="none" lIns="91435" tIns="45718" rIns="91435" bIns="45718" anchor="ctr"/>
            <a:lstStyle/>
            <a:p>
              <a:pPr algn="ctr">
                <a:defRPr/>
              </a:pPr>
              <a:r>
                <a:rPr lang="en-AU" sz="2800" b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786" y="1078768"/>
            <a:ext cx="7929618" cy="4756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由一个固定的先序序列（含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个不同的结点），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构造的二叉树个数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？ 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728" y="3317158"/>
            <a:ext cx="242889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=3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，结果为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35"/>
          <p:cNvGrpSpPr/>
          <p:nvPr/>
        </p:nvGrpSpPr>
        <p:grpSpPr>
          <a:xfrm>
            <a:off x="2401862" y="4460166"/>
            <a:ext cx="1125742" cy="1896760"/>
            <a:chOff x="877862" y="2857502"/>
            <a:chExt cx="1125742" cy="1422570"/>
          </a:xfrm>
        </p:grpSpPr>
        <p:cxnSp>
          <p:nvCxnSpPr>
            <p:cNvPr id="26" name="直接连接符 25"/>
            <p:cNvCxnSpPr/>
            <p:nvPr/>
          </p:nvCxnSpPr>
          <p:spPr>
            <a:xfrm rot="5400000">
              <a:off x="1069157" y="3750477"/>
              <a:ext cx="285752" cy="214314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5400000">
              <a:off x="1439047" y="3191673"/>
              <a:ext cx="285752" cy="214314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571604" y="285750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35052" y="3390196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77862" y="392907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37"/>
          <p:cNvGrpSpPr/>
          <p:nvPr/>
        </p:nvGrpSpPr>
        <p:grpSpPr>
          <a:xfrm>
            <a:off x="4021488" y="4460166"/>
            <a:ext cx="789190" cy="1896760"/>
            <a:chOff x="2497488" y="2857502"/>
            <a:chExt cx="789190" cy="1422570"/>
          </a:xfrm>
        </p:grpSpPr>
        <p:cxnSp>
          <p:nvCxnSpPr>
            <p:cNvPr id="33" name="直接连接符 32"/>
            <p:cNvCxnSpPr/>
            <p:nvPr/>
          </p:nvCxnSpPr>
          <p:spPr>
            <a:xfrm rot="16200000" flipH="1">
              <a:off x="2678893" y="3750477"/>
              <a:ext cx="357190" cy="285752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5400000">
              <a:off x="2658255" y="3212311"/>
              <a:ext cx="285752" cy="214314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2783240" y="285750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497488" y="3390196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854678" y="392907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组合 34"/>
          <p:cNvGrpSpPr/>
          <p:nvPr/>
        </p:nvGrpSpPr>
        <p:grpSpPr>
          <a:xfrm>
            <a:off x="7450512" y="4451923"/>
            <a:ext cx="1360694" cy="1281752"/>
            <a:chOff x="4000496" y="2890130"/>
            <a:chExt cx="1360694" cy="961314"/>
          </a:xfrm>
        </p:grpSpPr>
        <p:cxnSp>
          <p:nvCxnSpPr>
            <p:cNvPr id="31" name="直接连接符 30"/>
            <p:cNvCxnSpPr/>
            <p:nvPr/>
          </p:nvCxnSpPr>
          <p:spPr>
            <a:xfrm rot="5400000">
              <a:off x="4250529" y="3309149"/>
              <a:ext cx="285752" cy="214314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16200000" flipH="1">
              <a:off x="4691857" y="3271050"/>
              <a:ext cx="357190" cy="285752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4426314" y="2890130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000496" y="3500444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929190" y="3500444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7" name="组合 45"/>
          <p:cNvGrpSpPr/>
          <p:nvPr/>
        </p:nvGrpSpPr>
        <p:grpSpPr>
          <a:xfrm>
            <a:off x="5167306" y="4460166"/>
            <a:ext cx="857818" cy="1896760"/>
            <a:chOff x="6286512" y="2857502"/>
            <a:chExt cx="857818" cy="1422570"/>
          </a:xfrm>
        </p:grpSpPr>
        <p:cxnSp>
          <p:nvCxnSpPr>
            <p:cNvPr id="40" name="直接连接符 39"/>
            <p:cNvCxnSpPr/>
            <p:nvPr/>
          </p:nvCxnSpPr>
          <p:spPr>
            <a:xfrm rot="5400000">
              <a:off x="6595283" y="3750477"/>
              <a:ext cx="285752" cy="214314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16200000" flipH="1">
              <a:off x="6511145" y="3204373"/>
              <a:ext cx="357190" cy="285752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6286512" y="285750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712330" y="3390196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357950" y="392907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47"/>
          <p:cNvGrpSpPr/>
          <p:nvPr/>
        </p:nvGrpSpPr>
        <p:grpSpPr>
          <a:xfrm>
            <a:off x="6096000" y="4460166"/>
            <a:ext cx="1217818" cy="1896760"/>
            <a:chOff x="7500958" y="2857502"/>
            <a:chExt cx="1217818" cy="1422570"/>
          </a:xfrm>
        </p:grpSpPr>
        <p:cxnSp>
          <p:nvCxnSpPr>
            <p:cNvPr id="47" name="直接连接符 46"/>
            <p:cNvCxnSpPr/>
            <p:nvPr/>
          </p:nvCxnSpPr>
          <p:spPr>
            <a:xfrm rot="16200000" flipH="1">
              <a:off x="8133581" y="3725077"/>
              <a:ext cx="357190" cy="285752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6200000" flipH="1">
              <a:off x="7725591" y="3204373"/>
              <a:ext cx="357190" cy="285752"/>
            </a:xfrm>
            <a:prstGeom prst="line">
              <a:avLst/>
            </a:prstGeom>
            <a:ln w="28575">
              <a:solidFill>
                <a:srgbClr val="00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7500958" y="285750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926776" y="3390196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8286776" y="3929072"/>
              <a:ext cx="432000" cy="351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9" name="左弧形箭头 48"/>
          <p:cNvSpPr/>
          <p:nvPr/>
        </p:nvSpPr>
        <p:spPr>
          <a:xfrm>
            <a:off x="2381224" y="3793412"/>
            <a:ext cx="357190" cy="1047757"/>
          </a:xfrm>
          <a:prstGeom prst="curvedRightArrow">
            <a:avLst/>
          </a:prstGeom>
          <a:ln>
            <a:tailEnd type="stealth" w="med" len="lg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组合 52"/>
          <p:cNvGrpSpPr/>
          <p:nvPr/>
        </p:nvGrpSpPr>
        <p:grpSpPr>
          <a:xfrm>
            <a:off x="2881292" y="2174150"/>
            <a:ext cx="5715039" cy="857256"/>
            <a:chOff x="1357290" y="1142990"/>
            <a:chExt cx="5715039" cy="642942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357290" y="1142990"/>
              <a:ext cx="2790953" cy="642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TextBox 40"/>
            <p:cNvSpPr txBox="1"/>
            <p:nvPr/>
          </p:nvSpPr>
          <p:spPr>
            <a:xfrm>
              <a:off x="4786314" y="1339444"/>
              <a:ext cx="2286015" cy="32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第</a:t>
              </a: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Catalan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数</a:t>
              </a:r>
              <a:endPara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左箭头 51"/>
            <p:cNvSpPr/>
            <p:nvPr/>
          </p:nvSpPr>
          <p:spPr>
            <a:xfrm>
              <a:off x="4397869" y="1403342"/>
              <a:ext cx="317006" cy="214314"/>
            </a:xfrm>
            <a:prstGeom prst="lef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2881290" y="2538023"/>
            <a:ext cx="1714512" cy="1332871"/>
            <a:chOff x="1500166" y="1500180"/>
            <a:chExt cx="1428760" cy="999653"/>
          </a:xfrm>
        </p:grpSpPr>
        <p:sp>
          <p:nvSpPr>
            <p:cNvPr id="5" name="TextBox 4"/>
            <p:cNvSpPr txBox="1"/>
            <p:nvPr/>
          </p:nvSpPr>
          <p:spPr>
            <a:xfrm>
              <a:off x="1500166" y="1500180"/>
              <a:ext cx="142876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先序序列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00166" y="2143122"/>
              <a:ext cx="121444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  L  R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11"/>
          <p:cNvGrpSpPr/>
          <p:nvPr/>
        </p:nvGrpSpPr>
        <p:grpSpPr>
          <a:xfrm>
            <a:off x="5810248" y="2538022"/>
            <a:ext cx="2571768" cy="1332871"/>
            <a:chOff x="4286248" y="1500180"/>
            <a:chExt cx="2143140" cy="999653"/>
          </a:xfrm>
        </p:grpSpPr>
        <p:sp>
          <p:nvSpPr>
            <p:cNvPr id="7" name="TextBox 6"/>
            <p:cNvSpPr txBox="1"/>
            <p:nvPr/>
          </p:nvSpPr>
          <p:spPr>
            <a:xfrm>
              <a:off x="4286248" y="1500180"/>
              <a:ext cx="214314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中序序列的反序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3438" y="2143122"/>
              <a:ext cx="1309697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R  N  L</a:t>
              </a:r>
              <a:endPara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组合 16"/>
          <p:cNvGrpSpPr/>
          <p:nvPr/>
        </p:nvGrpSpPr>
        <p:grpSpPr>
          <a:xfrm>
            <a:off x="4251312" y="3609593"/>
            <a:ext cx="1857388" cy="1332871"/>
            <a:chOff x="2727312" y="2403474"/>
            <a:chExt cx="1857388" cy="999653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2727312" y="2403474"/>
              <a:ext cx="1857388" cy="0"/>
            </a:xfrm>
            <a:prstGeom prst="line">
              <a:avLst/>
            </a:prstGeom>
            <a:ln w="57150" cmpd="dbl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下箭头 12"/>
            <p:cNvSpPr/>
            <p:nvPr/>
          </p:nvSpPr>
          <p:spPr>
            <a:xfrm>
              <a:off x="3428992" y="2714626"/>
              <a:ext cx="285752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14678" y="3046416"/>
              <a:ext cx="928694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为空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4095736" y="5300293"/>
            <a:ext cx="2214578" cy="1451223"/>
            <a:chOff x="2571736" y="3571882"/>
            <a:chExt cx="2214578" cy="1088417"/>
          </a:xfrm>
        </p:grpSpPr>
        <p:sp>
          <p:nvSpPr>
            <p:cNvPr id="15" name="TextBox 14"/>
            <p:cNvSpPr txBox="1"/>
            <p:nvPr/>
          </p:nvSpPr>
          <p:spPr>
            <a:xfrm>
              <a:off x="2571736" y="4014980"/>
              <a:ext cx="2214578" cy="64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所有结点没有右子树的单支树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3428992" y="3571882"/>
              <a:ext cx="285752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95472" y="966387"/>
            <a:ext cx="8215370" cy="1003301"/>
            <a:chOff x="571472" y="428604"/>
            <a:chExt cx="8215370" cy="1003301"/>
          </a:xfrm>
        </p:grpSpPr>
        <p:sp>
          <p:nvSpPr>
            <p:cNvPr id="3" name="TextBox 2"/>
            <p:cNvSpPr txBox="1"/>
            <p:nvPr/>
          </p:nvSpPr>
          <p:spPr>
            <a:xfrm>
              <a:off x="1500166" y="571480"/>
              <a:ext cx="7286676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若某非空二叉树的先序序列和中序序列正好相反，则该二叉树的形态是什么？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71472" y="428604"/>
              <a:ext cx="785818" cy="857255"/>
              <a:chOff x="214282" y="142852"/>
              <a:chExt cx="1000100" cy="1071569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09786" y="2460431"/>
            <a:ext cx="3786214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二叉链  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  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空指针改为线索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6024562" y="2453041"/>
            <a:ext cx="2428892" cy="475614"/>
            <a:chOff x="4500562" y="1559192"/>
            <a:chExt cx="2428892" cy="356710"/>
          </a:xfrm>
        </p:grpSpPr>
        <p:sp>
          <p:nvSpPr>
            <p:cNvPr id="8" name="TextBox 7"/>
            <p:cNvSpPr txBox="1"/>
            <p:nvPr/>
          </p:nvSpPr>
          <p:spPr>
            <a:xfrm>
              <a:off x="5072066" y="1559192"/>
              <a:ext cx="1857388" cy="35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线索二叉树</a:t>
              </a:r>
              <a:endPara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500562" y="1597018"/>
              <a:ext cx="428628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3381356" y="3025856"/>
            <a:ext cx="4500594" cy="1030187"/>
            <a:chOff x="1857356" y="1941508"/>
            <a:chExt cx="4500594" cy="772640"/>
          </a:xfrm>
        </p:grpSpPr>
        <p:sp>
          <p:nvSpPr>
            <p:cNvPr id="10" name="TextBox 9"/>
            <p:cNvSpPr txBox="1"/>
            <p:nvPr/>
          </p:nvSpPr>
          <p:spPr>
            <a:xfrm>
              <a:off x="1857356" y="2357437"/>
              <a:ext cx="4500594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左、右空指针指向前驱、后继结点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rot="5400000">
              <a:off x="3727444" y="2155822"/>
              <a:ext cx="4286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组合 18"/>
          <p:cNvGrpSpPr/>
          <p:nvPr/>
        </p:nvGrpSpPr>
        <p:grpSpPr>
          <a:xfrm>
            <a:off x="3167042" y="4151933"/>
            <a:ext cx="4286280" cy="1173051"/>
            <a:chOff x="1643042" y="2786064"/>
            <a:chExt cx="4286280" cy="879788"/>
          </a:xfrm>
        </p:grpSpPr>
        <p:cxnSp>
          <p:nvCxnSpPr>
            <p:cNvPr id="13" name="直接箭头连接符 12"/>
            <p:cNvCxnSpPr/>
            <p:nvPr/>
          </p:nvCxnSpPr>
          <p:spPr>
            <a:xfrm rot="5400000">
              <a:off x="3714744" y="3000378"/>
              <a:ext cx="42862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43042" y="3309141"/>
              <a:ext cx="428628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前驱、后继结点与遍历方式有关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19"/>
          <p:cNvGrpSpPr/>
          <p:nvPr/>
        </p:nvGrpSpPr>
        <p:grpSpPr>
          <a:xfrm>
            <a:off x="7453322" y="4509121"/>
            <a:ext cx="3000396" cy="1245235"/>
            <a:chOff x="5786446" y="3107535"/>
            <a:chExt cx="3000396" cy="933927"/>
          </a:xfrm>
        </p:grpSpPr>
        <p:sp>
          <p:nvSpPr>
            <p:cNvPr id="15" name="TextBox 14"/>
            <p:cNvSpPr txBox="1"/>
            <p:nvPr/>
          </p:nvSpPr>
          <p:spPr>
            <a:xfrm>
              <a:off x="6357950" y="3107535"/>
              <a:ext cx="2428892" cy="933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ts val="3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先序线索二叉树</a:t>
              </a:r>
              <a:endPara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3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中序线索二叉树</a:t>
              </a:r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3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后序线索二叉树</a:t>
              </a:r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5786446" y="3395668"/>
              <a:ext cx="428628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09786" y="913408"/>
            <a:ext cx="3571900" cy="852413"/>
            <a:chOff x="785786" y="476229"/>
            <a:chExt cx="3571900" cy="852413"/>
          </a:xfrm>
        </p:grpSpPr>
        <p:sp>
          <p:nvSpPr>
            <p:cNvPr id="6" name="TextBox 5"/>
            <p:cNvSpPr txBox="1"/>
            <p:nvPr/>
          </p:nvSpPr>
          <p:spPr>
            <a:xfrm>
              <a:off x="1643042" y="714356"/>
              <a:ext cx="2714644" cy="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线索二叉树</a:t>
              </a:r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8"/>
            <p:cNvSpPr>
              <a:spLocks noChangeAspect="1" noChangeArrowheads="1"/>
            </p:cNvSpPr>
            <p:nvPr/>
          </p:nvSpPr>
          <p:spPr bwMode="auto">
            <a:xfrm>
              <a:off x="785786" y="476229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Oval 9"/>
            <p:cNvSpPr>
              <a:spLocks noChangeAspect="1" noChangeArrowheads="1"/>
            </p:cNvSpPr>
            <p:nvPr/>
          </p:nvSpPr>
          <p:spPr bwMode="auto">
            <a:xfrm>
              <a:off x="836617" y="526773"/>
              <a:ext cx="755594" cy="751325"/>
            </a:xfrm>
            <a:prstGeom prst="ellipse">
              <a:avLst/>
            </a:prstGeom>
            <a:gradFill rotWithShape="0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100000">
                  <a:srgbClr val="00CCFF"/>
                </a:gs>
              </a:gsLst>
              <a:lin ang="2700000" scaled="1"/>
            </a:gradFill>
            <a:ln w="3175">
              <a:noFill/>
              <a:round/>
            </a:ln>
            <a:effectLst/>
          </p:spPr>
          <p:txBody>
            <a:bodyPr wrap="none" lIns="91435" tIns="45718" rIns="91435" bIns="45718" anchor="ctr"/>
            <a:lstStyle/>
            <a:p>
              <a:pPr algn="ctr">
                <a:defRPr/>
              </a:pPr>
              <a:r>
                <a:rPr lang="en-AU" sz="2800" b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786" y="1203593"/>
            <a:ext cx="4071966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建立线索二叉树的目的？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1224" y="2060848"/>
            <a:ext cx="7572428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以中序线索二叉树说明：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对二叉树中序遍历，递归算法：时间复杂度均为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，空间复杂度均为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对二叉树中序遍历，非递归算法：时间复杂度均为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，空间复杂度均为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对中序线索二叉树中序遍历，时间复杂度均为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，空间复杂度均为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O(1)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57786" y="1240094"/>
            <a:ext cx="785818" cy="857255"/>
            <a:chOff x="214282" y="142852"/>
            <a:chExt cx="1000100" cy="1071569"/>
          </a:xfrm>
        </p:grpSpPr>
        <p:sp>
          <p:nvSpPr>
            <p:cNvPr id="9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zh-CN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0000">
                  <a:alpha val="70195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  <a:noFill/>
            <a:ln w="38100">
              <a:solidFill>
                <a:srgbClr val="FF0000">
                  <a:alpha val="30196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Box 23"/>
            <p:cNvSpPr txBox="1">
              <a:spLocks noChangeArrowheads="1"/>
            </p:cNvSpPr>
            <p:nvPr/>
          </p:nvSpPr>
          <p:spPr bwMode="gray">
            <a:xfrm>
              <a:off x="291462" y="446860"/>
              <a:ext cx="850370" cy="4524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809852" y="1321264"/>
            <a:ext cx="6572296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已知一棵度为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的树中，度为</a:t>
            </a:r>
            <a:r>
              <a:rPr lang="en-US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）的结点个数有</a:t>
            </a:r>
            <a:r>
              <a:rPr lang="en-US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个，问该树中有多少个叶子结点？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8414" y="2564904"/>
            <a:ext cx="742955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+1+2+3+4 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，即：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-10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度之和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度之和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+2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+3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+4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30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所以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= 30+1 = 31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</a:t>
            </a:r>
            <a:r>
              <a:rPr lang="pt-BR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pt-BR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-10 = 31-10 = 21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16102" y="3218013"/>
            <a:ext cx="722313" cy="582613"/>
            <a:chOff x="1774825" y="5489593"/>
            <a:chExt cx="722313" cy="582613"/>
          </a:xfrm>
        </p:grpSpPr>
        <p:sp>
          <p:nvSpPr>
            <p:cNvPr id="14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6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7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5628" y="1501731"/>
            <a:ext cx="5715040" cy="4756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 </a:t>
            </a:r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二叉树中序序列的开始结点和尾结点？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9"/>
          <p:cNvGrpSpPr/>
          <p:nvPr/>
        </p:nvGrpSpPr>
        <p:grpSpPr>
          <a:xfrm>
            <a:off x="3309918" y="2358710"/>
            <a:ext cx="1643074" cy="1809763"/>
            <a:chOff x="1785918" y="1285866"/>
            <a:chExt cx="1643074" cy="1357322"/>
          </a:xfrm>
        </p:grpSpPr>
        <p:sp>
          <p:nvSpPr>
            <p:cNvPr id="5" name="椭圆 4"/>
            <p:cNvSpPr/>
            <p:nvPr/>
          </p:nvSpPr>
          <p:spPr>
            <a:xfrm>
              <a:off x="2655874" y="1285866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071670" y="1784246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785918" y="2284312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40992" y="1785932"/>
              <a:ext cx="288000" cy="21600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5" idx="3"/>
              <a:endCxn id="6" idx="7"/>
            </p:cNvCxnSpPr>
            <p:nvPr/>
          </p:nvCxnSpPr>
          <p:spPr>
            <a:xfrm rot="5400000">
              <a:off x="2334950" y="1452777"/>
              <a:ext cx="345646" cy="380558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5" idx="5"/>
              <a:endCxn id="8" idx="0"/>
            </p:cNvCxnSpPr>
            <p:nvPr/>
          </p:nvCxnSpPr>
          <p:spPr>
            <a:xfrm rot="16200000" flipH="1">
              <a:off x="2935495" y="1436435"/>
              <a:ext cx="315699" cy="38329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6" idx="3"/>
              <a:endCxn id="7" idx="0"/>
            </p:cNvCxnSpPr>
            <p:nvPr/>
          </p:nvCxnSpPr>
          <p:spPr>
            <a:xfrm rot="5400000">
              <a:off x="1864034" y="2034499"/>
              <a:ext cx="315699" cy="183929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6" idx="5"/>
              <a:endCxn id="18" idx="0"/>
            </p:cNvCxnSpPr>
            <p:nvPr/>
          </p:nvCxnSpPr>
          <p:spPr>
            <a:xfrm rot="16200000" flipH="1">
              <a:off x="2291082" y="1995025"/>
              <a:ext cx="317385" cy="26456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8" idx="3"/>
              <a:endCxn id="19" idx="0"/>
            </p:cNvCxnSpPr>
            <p:nvPr/>
          </p:nvCxnSpPr>
          <p:spPr>
            <a:xfrm rot="5400000">
              <a:off x="2935108" y="2037937"/>
              <a:ext cx="315699" cy="180424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等腰三角形 17"/>
            <p:cNvSpPr/>
            <p:nvPr/>
          </p:nvSpPr>
          <p:spPr>
            <a:xfrm>
              <a:off x="2403460" y="2285998"/>
              <a:ext cx="357190" cy="357190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2824150" y="2285998"/>
              <a:ext cx="357190" cy="357190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26"/>
          <p:cNvGrpSpPr/>
          <p:nvPr/>
        </p:nvGrpSpPr>
        <p:grpSpPr>
          <a:xfrm>
            <a:off x="2309786" y="4056293"/>
            <a:ext cx="2714644" cy="1064050"/>
            <a:chOff x="1000100" y="2559050"/>
            <a:chExt cx="2714644" cy="798037"/>
          </a:xfrm>
        </p:grpSpPr>
        <p:cxnSp>
          <p:nvCxnSpPr>
            <p:cNvPr id="22" name="直接箭头连接符 21"/>
            <p:cNvCxnSpPr/>
            <p:nvPr/>
          </p:nvCxnSpPr>
          <p:spPr>
            <a:xfrm rot="5400000" flipH="1" flipV="1">
              <a:off x="1974038" y="2772570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00100" y="3000376"/>
              <a:ext cx="2714644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根结点的最左下结点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" name="组合 27"/>
          <p:cNvGrpSpPr/>
          <p:nvPr/>
        </p:nvGrpSpPr>
        <p:grpSpPr>
          <a:xfrm>
            <a:off x="5029192" y="2986700"/>
            <a:ext cx="3281386" cy="475614"/>
            <a:chOff x="3357554" y="1756853"/>
            <a:chExt cx="3281386" cy="356710"/>
          </a:xfrm>
        </p:grpSpPr>
        <p:sp>
          <p:nvSpPr>
            <p:cNvPr id="24" name="TextBox 23"/>
            <p:cNvSpPr txBox="1"/>
            <p:nvPr/>
          </p:nvSpPr>
          <p:spPr>
            <a:xfrm>
              <a:off x="3781420" y="1756853"/>
              <a:ext cx="2857520" cy="35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根结点的最右下结点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rot="10800000">
              <a:off x="3357554" y="1928808"/>
              <a:ext cx="4286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81290" y="2402205"/>
            <a:ext cx="3286148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个叶子结点，含有权值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9"/>
          <p:cNvGrpSpPr/>
          <p:nvPr/>
        </p:nvGrpSpPr>
        <p:grpSpPr>
          <a:xfrm>
            <a:off x="2666976" y="3068961"/>
            <a:ext cx="5857916" cy="1490982"/>
            <a:chOff x="1142976" y="1785932"/>
            <a:chExt cx="5857916" cy="1118236"/>
          </a:xfrm>
        </p:grpSpPr>
        <p:sp>
          <p:nvSpPr>
            <p:cNvPr id="8" name="TextBox 7"/>
            <p:cNvSpPr txBox="1"/>
            <p:nvPr/>
          </p:nvSpPr>
          <p:spPr>
            <a:xfrm>
              <a:off x="1142976" y="2143121"/>
              <a:ext cx="5857916" cy="761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构造哈夫曼树：权值越小距离根结点越远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ct val="15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构造哈夫曼编码：权值越小编码越长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>
              <a:off x="2714612" y="1785932"/>
              <a:ext cx="214314" cy="285752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09786" y="1163946"/>
            <a:ext cx="3643338" cy="852413"/>
            <a:chOff x="785786" y="476229"/>
            <a:chExt cx="3643338" cy="852413"/>
          </a:xfrm>
        </p:grpSpPr>
        <p:sp>
          <p:nvSpPr>
            <p:cNvPr id="6" name="TextBox 5"/>
            <p:cNvSpPr txBox="1"/>
            <p:nvPr/>
          </p:nvSpPr>
          <p:spPr>
            <a:xfrm>
              <a:off x="1714480" y="681134"/>
              <a:ext cx="2714644" cy="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哈夫曼树</a:t>
              </a:r>
              <a:endPara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8"/>
            <p:cNvSpPr>
              <a:spLocks noChangeAspect="1" noChangeArrowheads="1"/>
            </p:cNvSpPr>
            <p:nvPr/>
          </p:nvSpPr>
          <p:spPr bwMode="auto">
            <a:xfrm>
              <a:off x="785786" y="476229"/>
              <a:ext cx="857256" cy="852413"/>
            </a:xfrm>
            <a:prstGeom prst="ellipse">
              <a:avLst/>
            </a:prstGeom>
            <a:gradFill rotWithShape="0">
              <a:gsLst>
                <a:gs pos="0">
                  <a:srgbClr val="00CCFF"/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3175">
              <a:noFill/>
              <a:round/>
            </a:ln>
            <a:effectLst>
              <a:outerShdw dist="89803" dir="2700000" algn="ctr" rotWithShape="0">
                <a:srgbClr val="020202">
                  <a:alpha val="50000"/>
                </a:srgbClr>
              </a:outerShdw>
            </a:effectLst>
          </p:spPr>
          <p:txBody>
            <a:bodyPr wrap="none" lIns="98956" tIns="49478" rIns="98956" bIns="49478" anchor="ctr"/>
            <a:lstStyle/>
            <a:p>
              <a:pPr>
                <a:defRPr/>
              </a:pPr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Oval 9"/>
            <p:cNvSpPr>
              <a:spLocks noChangeAspect="1" noChangeArrowheads="1"/>
            </p:cNvSpPr>
            <p:nvPr/>
          </p:nvSpPr>
          <p:spPr bwMode="auto">
            <a:xfrm>
              <a:off x="836617" y="526773"/>
              <a:ext cx="755594" cy="751325"/>
            </a:xfrm>
            <a:prstGeom prst="ellipse">
              <a:avLst/>
            </a:prstGeom>
            <a:gradFill rotWithShape="0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100000">
                  <a:srgbClr val="00CCFF"/>
                </a:gs>
              </a:gsLst>
              <a:lin ang="2700000" scaled="1"/>
            </a:gradFill>
            <a:ln w="3175">
              <a:noFill/>
              <a:round/>
            </a:ln>
            <a:effectLst/>
          </p:spPr>
          <p:txBody>
            <a:bodyPr wrap="none" lIns="91435" tIns="45718" rIns="91435" bIns="45718" anchor="ctr"/>
            <a:lstStyle/>
            <a:p>
              <a:pPr algn="ctr">
                <a:defRPr/>
              </a:pPr>
              <a:r>
                <a:rPr lang="en-AU" sz="2800" b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AU" sz="2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9816" y="1988840"/>
            <a:ext cx="4786346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哈夫曼树中：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哈夫曼树满足二叉树的性质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没有两个字符的编码相同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没有两个字符编码的前缀相同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504" y="1700808"/>
            <a:ext cx="179015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24" y="2690336"/>
            <a:ext cx="78581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=255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，总结点数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 </a:t>
            </a:r>
            <a:r>
              <a:rPr 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=(</a:t>
            </a:r>
            <a:r>
              <a:rPr lang="en-US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+1)/2=128</a:t>
            </a:r>
            <a:endParaRPr 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所以该树用于对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128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个字符进行哈夫曼编码。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66910" y="1356827"/>
            <a:ext cx="7429552" cy="1003301"/>
            <a:chOff x="642910" y="571480"/>
            <a:chExt cx="7429552" cy="1003301"/>
          </a:xfrm>
        </p:grpSpPr>
        <p:sp>
          <p:nvSpPr>
            <p:cNvPr id="3" name="TextBox 2"/>
            <p:cNvSpPr txBox="1"/>
            <p:nvPr/>
          </p:nvSpPr>
          <p:spPr>
            <a:xfrm>
              <a:off x="1428728" y="714356"/>
              <a:ext cx="6643734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如果一棵哈夫曼树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中共有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255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个结点，那么该树用于对几个字符进行哈夫曼编码？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42910" y="571480"/>
              <a:ext cx="785818" cy="857255"/>
              <a:chOff x="214282" y="142852"/>
              <a:chExt cx="1000100" cy="1071569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5500" y="1237615"/>
            <a:ext cx="6748780" cy="3913060"/>
            <a:chOff x="3300" y="1949"/>
            <a:chExt cx="7200" cy="3139"/>
          </a:xfrm>
        </p:grpSpPr>
        <p:sp>
          <p:nvSpPr>
            <p:cNvPr id="3" name="TextBox 2"/>
            <p:cNvSpPr txBox="1"/>
            <p:nvPr/>
          </p:nvSpPr>
          <p:spPr>
            <a:xfrm>
              <a:off x="3300" y="1949"/>
              <a:ext cx="7200" cy="3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/>
              <a:r>
                <a:rPr lang="zh-CN" altLang="en-US" sz="2000" spc="5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/>
                </a:rPr>
                <a:t>  树和二叉树的转换与还原</a:t>
              </a:r>
              <a:endPara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62" y="4649"/>
              <a:ext cx="3600" cy="38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spc="50">
                  <a:ln w="11430"/>
                  <a:solidFill>
                    <a:srgbClr val="0000FF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二叉树还原为树</a:t>
              </a:r>
              <a:endParaRPr lang="zh-CN" altLang="en-US" sz="2000" spc="5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62" y="3449"/>
              <a:ext cx="3488" cy="38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spc="50">
                  <a:ln w="11430"/>
                  <a:solidFill>
                    <a:srgbClr val="0000FF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树转换为二叉树</a:t>
              </a:r>
              <a:endParaRPr lang="zh-CN" altLang="en-US" sz="2000" spc="5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12" y="4000"/>
              <a:ext cx="1350" cy="38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过程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右大括号 40"/>
            <p:cNvSpPr/>
            <p:nvPr/>
          </p:nvSpPr>
          <p:spPr>
            <a:xfrm>
              <a:off x="7575" y="3738"/>
              <a:ext cx="225" cy="1350"/>
            </a:xfrm>
            <a:prstGeom prst="rightBrace">
              <a:avLst/>
            </a:prstGeom>
            <a:ln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952728" y="951792"/>
            <a:ext cx="7000924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将森林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转换为二叉树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，若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中有</a:t>
            </a:r>
            <a:r>
              <a:rPr lang="en-US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个非叶子结点，则二叉树</a:t>
            </a:r>
            <a:r>
              <a:rPr 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无右孩子的结点个数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是多少？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200248" y="1771965"/>
            <a:ext cx="7967718" cy="3102008"/>
            <a:chOff x="676248" y="933194"/>
            <a:chExt cx="8039156" cy="2441532"/>
          </a:xfrm>
        </p:grpSpPr>
        <p:sp>
          <p:nvSpPr>
            <p:cNvPr id="17" name="右箭头 16"/>
            <p:cNvSpPr/>
            <p:nvPr/>
          </p:nvSpPr>
          <p:spPr>
            <a:xfrm>
              <a:off x="3357554" y="2076202"/>
              <a:ext cx="500066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702626" y="1433260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05991" y="1933326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61339" y="1933326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76248" y="2620917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205991" y="2620917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73655" y="2620917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61339" y="2620917"/>
              <a:ext cx="310397" cy="31254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连接符 10"/>
            <p:cNvCxnSpPr>
              <a:stCxn id="4" idx="3"/>
              <a:endCxn id="5" idx="7"/>
            </p:cNvCxnSpPr>
            <p:nvPr/>
          </p:nvCxnSpPr>
          <p:spPr>
            <a:xfrm rot="5400000">
              <a:off x="1469974" y="1700988"/>
              <a:ext cx="279066" cy="277151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4" idx="5"/>
              <a:endCxn id="6" idx="1"/>
            </p:cNvCxnSpPr>
            <p:nvPr/>
          </p:nvCxnSpPr>
          <p:spPr>
            <a:xfrm rot="16200000" flipH="1">
              <a:off x="1997648" y="1669949"/>
              <a:ext cx="279066" cy="33923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5" idx="3"/>
              <a:endCxn id="7" idx="7"/>
            </p:cNvCxnSpPr>
            <p:nvPr/>
          </p:nvCxnSpPr>
          <p:spPr>
            <a:xfrm rot="5400000">
              <a:off x="863023" y="2278262"/>
              <a:ext cx="466590" cy="310259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5" idx="4"/>
              <a:endCxn id="8" idx="0"/>
            </p:cNvCxnSpPr>
            <p:nvPr/>
          </p:nvCxnSpPr>
          <p:spPr>
            <a:xfrm rot="5400000">
              <a:off x="1173665" y="2433397"/>
              <a:ext cx="375050" cy="138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5" idx="5"/>
              <a:endCxn id="9" idx="0"/>
            </p:cNvCxnSpPr>
            <p:nvPr/>
          </p:nvCxnSpPr>
          <p:spPr>
            <a:xfrm rot="16200000" flipH="1">
              <a:off x="1439483" y="2231545"/>
              <a:ext cx="420820" cy="35792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4"/>
              <a:endCxn id="10" idx="0"/>
            </p:cNvCxnSpPr>
            <p:nvPr/>
          </p:nvCxnSpPr>
          <p:spPr>
            <a:xfrm rot="5400000">
              <a:off x="2229013" y="2433397"/>
              <a:ext cx="375050" cy="138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5456732" y="933194"/>
              <a:ext cx="343452" cy="319591"/>
            </a:xfrm>
            <a:prstGeom prst="ellipse">
              <a:avLst/>
            </a:prstGeom>
            <a:solidFill>
              <a:srgbClr val="92D050"/>
            </a:solidFill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N" sz="1800" b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975899" y="1444540"/>
              <a:ext cx="343452" cy="31959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00184" y="2019804"/>
              <a:ext cx="343452" cy="319591"/>
            </a:xfrm>
            <a:prstGeom prst="ellipse">
              <a:avLst/>
            </a:prstGeom>
            <a:solidFill>
              <a:srgbClr val="92D050"/>
            </a:solidFill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N" sz="1800" b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357686" y="2019804"/>
              <a:ext cx="343452" cy="31959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907209" y="2595067"/>
              <a:ext cx="343452" cy="319591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287296" y="3042495"/>
              <a:ext cx="343452" cy="319591"/>
            </a:xfrm>
            <a:prstGeom prst="ellipse">
              <a:avLst/>
            </a:prstGeom>
            <a:solidFill>
              <a:srgbClr val="92D050"/>
            </a:solidFill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N" sz="1800" b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569690" y="2595067"/>
              <a:ext cx="343452" cy="319591"/>
            </a:xfrm>
            <a:prstGeom prst="ellipse">
              <a:avLst/>
            </a:prstGeom>
            <a:solidFill>
              <a:srgbClr val="92D050"/>
            </a:solidFill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zh-CN" sz="1800" b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7" name="直接连接符 26"/>
            <p:cNvCxnSpPr>
              <a:stCxn id="20" idx="3"/>
              <a:endCxn id="21" idx="7"/>
            </p:cNvCxnSpPr>
            <p:nvPr/>
          </p:nvCxnSpPr>
          <p:spPr>
            <a:xfrm rot="5400000">
              <a:off x="5245362" y="1229675"/>
              <a:ext cx="285360" cy="237975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1" idx="3"/>
              <a:endCxn id="23" idx="7"/>
            </p:cNvCxnSpPr>
            <p:nvPr/>
          </p:nvCxnSpPr>
          <p:spPr>
            <a:xfrm rot="5400000">
              <a:off x="4663879" y="1704289"/>
              <a:ext cx="349278" cy="375356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1" idx="5"/>
              <a:endCxn id="22" idx="1"/>
            </p:cNvCxnSpPr>
            <p:nvPr/>
          </p:nvCxnSpPr>
          <p:spPr>
            <a:xfrm rot="16200000" flipH="1">
              <a:off x="5385129" y="1601254"/>
              <a:ext cx="349278" cy="581427"/>
            </a:xfrm>
            <a:prstGeom prst="line">
              <a:avLst/>
            </a:prstGeom>
            <a:ln>
              <a:solidFill>
                <a:srgbClr val="FFC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3" idx="5"/>
              <a:endCxn id="24" idx="1"/>
            </p:cNvCxnSpPr>
            <p:nvPr/>
          </p:nvCxnSpPr>
          <p:spPr>
            <a:xfrm rot="16200000" flipH="1">
              <a:off x="4629534" y="2313898"/>
              <a:ext cx="349278" cy="306665"/>
            </a:xfrm>
            <a:prstGeom prst="line">
              <a:avLst/>
            </a:prstGeom>
            <a:ln>
              <a:solidFill>
                <a:srgbClr val="FFC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4" idx="5"/>
              <a:endCxn id="25" idx="1"/>
            </p:cNvCxnSpPr>
            <p:nvPr/>
          </p:nvCxnSpPr>
          <p:spPr>
            <a:xfrm rot="16200000" flipH="1">
              <a:off x="5158257" y="2909962"/>
              <a:ext cx="221442" cy="137229"/>
            </a:xfrm>
            <a:prstGeom prst="line">
              <a:avLst/>
            </a:prstGeom>
            <a:ln>
              <a:solidFill>
                <a:srgbClr val="FFC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2" idx="3"/>
              <a:endCxn id="26" idx="0"/>
            </p:cNvCxnSpPr>
            <p:nvPr/>
          </p:nvCxnSpPr>
          <p:spPr>
            <a:xfrm rot="5400000">
              <a:off x="5644711" y="2389297"/>
              <a:ext cx="302476" cy="109065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86248" y="1241958"/>
              <a:ext cx="500066" cy="374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28662" y="1218946"/>
              <a:ext cx="500066" cy="374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5786" y="3000378"/>
              <a:ext cx="2071702" cy="374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非叶子结点：</a:t>
              </a: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15074" y="2500313"/>
              <a:ext cx="2500330" cy="374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无右孩子的结点：</a:t>
              </a: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zh-CN" altLang="en-US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242399" y="5183756"/>
            <a:ext cx="864399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中一个放在结点至少有一个孩子结点，有一个最右边的孩子结点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没有右孩子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中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个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非叶子结点，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中对应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个没有右孩子结点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的根结点对应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的根结点，它一定是没有右孩子结点 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+1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802165" y="855834"/>
            <a:ext cx="785818" cy="857255"/>
            <a:chOff x="214282" y="142852"/>
            <a:chExt cx="1000100" cy="1071569"/>
          </a:xfrm>
        </p:grpSpPr>
        <p:sp>
          <p:nvSpPr>
            <p:cNvPr id="47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zh-CN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0000">
                  <a:alpha val="70195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  <a:noFill/>
            <a:ln w="38100">
              <a:solidFill>
                <a:srgbClr val="FF0000">
                  <a:alpha val="30196"/>
                </a:srgbClr>
              </a:solidFill>
              <a:round/>
            </a:ln>
          </p:spPr>
          <p:txBody>
            <a:bodyPr wrap="none" anchor="ctr"/>
            <a:lstStyle/>
            <a:p>
              <a:endParaRPr lang="zh-CN" altLang="zh-CN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 Box 23"/>
            <p:cNvSpPr txBox="1">
              <a:spLocks noChangeArrowheads="1"/>
            </p:cNvSpPr>
            <p:nvPr/>
          </p:nvSpPr>
          <p:spPr bwMode="gray">
            <a:xfrm>
              <a:off x="317323" y="421460"/>
              <a:ext cx="850370" cy="4524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4034" y="1180350"/>
            <a:ext cx="2214578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00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/>
              </a:rPr>
              <a:t>  树 的 遍 历</a:t>
            </a:r>
            <a:endParaRPr lang="zh-CN" altLang="en-US" sz="2000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2728" y="2132857"/>
            <a:ext cx="242889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先根遍历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后根遍历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层次遍历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38744" y="2275733"/>
            <a:ext cx="1928826" cy="762005"/>
            <a:chOff x="3214678" y="1428742"/>
            <a:chExt cx="1928826" cy="571504"/>
          </a:xfrm>
        </p:grpSpPr>
        <p:sp>
          <p:nvSpPr>
            <p:cNvPr id="7" name="右大括号 6"/>
            <p:cNvSpPr/>
            <p:nvPr/>
          </p:nvSpPr>
          <p:spPr>
            <a:xfrm>
              <a:off x="3214678" y="1428742"/>
              <a:ext cx="214314" cy="571504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00430" y="1525644"/>
              <a:ext cx="1643074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具有递归性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09720" y="5834321"/>
            <a:ext cx="8429684" cy="485570"/>
            <a:chOff x="214282" y="3564418"/>
            <a:chExt cx="8429684" cy="364178"/>
          </a:xfrm>
        </p:grpSpPr>
        <p:sp>
          <p:nvSpPr>
            <p:cNvPr id="43" name="TextBox 42"/>
            <p:cNvSpPr txBox="1"/>
            <p:nvPr/>
          </p:nvSpPr>
          <p:spPr>
            <a:xfrm>
              <a:off x="214282" y="3571884"/>
              <a:ext cx="3643338" cy="356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先根遍历：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…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86314" y="3564418"/>
              <a:ext cx="3857652" cy="356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先序遍历：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…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右箭头 44"/>
            <p:cNvSpPr/>
            <p:nvPr/>
          </p:nvSpPr>
          <p:spPr>
            <a:xfrm>
              <a:off x="4071934" y="3589743"/>
              <a:ext cx="500066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309786" y="2034259"/>
            <a:ext cx="6858048" cy="3333773"/>
            <a:chOff x="785786" y="928676"/>
            <a:chExt cx="6858048" cy="2500330"/>
          </a:xfrm>
        </p:grpSpPr>
        <p:grpSp>
          <p:nvGrpSpPr>
            <p:cNvPr id="53" name="组合 52"/>
            <p:cNvGrpSpPr/>
            <p:nvPr/>
          </p:nvGrpSpPr>
          <p:grpSpPr>
            <a:xfrm>
              <a:off x="785786" y="928676"/>
              <a:ext cx="6858048" cy="2500330"/>
              <a:chOff x="785786" y="928676"/>
              <a:chExt cx="6858048" cy="250033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86511" y="928676"/>
                <a:ext cx="357190" cy="357190"/>
              </a:xfrm>
              <a:prstGeom prst="ellipse">
                <a:avLst/>
              </a:prstGeom>
              <a:ln>
                <a:tailEnd type="stealth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endPara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000232" y="1428742"/>
                <a:ext cx="357190" cy="357190"/>
              </a:xfrm>
              <a:prstGeom prst="ellipse">
                <a:avLst/>
              </a:prstGeom>
              <a:ln>
                <a:tailEnd type="stealth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endPara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785786" y="2643188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11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1500166" y="2643188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12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4929190" y="2143122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11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>
                <a:off x="5597532" y="2857502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12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429388" y="2094696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18" name="直接连接符 17"/>
              <p:cNvCxnSpPr>
                <a:stCxn id="13" idx="3"/>
                <a:endCxn id="37" idx="7"/>
              </p:cNvCxnSpPr>
              <p:nvPr/>
            </p:nvCxnSpPr>
            <p:spPr>
              <a:xfrm rot="5400000">
                <a:off x="6055608" y="1197839"/>
                <a:ext cx="247494" cy="31893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37" idx="5"/>
                <a:endCxn id="16" idx="0"/>
              </p:cNvCxnSpPr>
              <p:nvPr/>
            </p:nvCxnSpPr>
            <p:spPr>
              <a:xfrm rot="16200000" flipH="1">
                <a:off x="6204838" y="1548674"/>
                <a:ext cx="361073" cy="73097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4" idx="4"/>
              </p:cNvCxnSpPr>
              <p:nvPr/>
            </p:nvCxnSpPr>
            <p:spPr>
              <a:xfrm rot="16200000" flipH="1">
                <a:off x="5572132" y="2714626"/>
                <a:ext cx="285752" cy="285752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6" idx="4"/>
              </p:cNvCxnSpPr>
              <p:nvPr/>
            </p:nvCxnSpPr>
            <p:spPr>
              <a:xfrm rot="16200000" flipH="1">
                <a:off x="7090189" y="2648340"/>
                <a:ext cx="214314" cy="250033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右箭头 21"/>
              <p:cNvSpPr/>
              <p:nvPr/>
            </p:nvSpPr>
            <p:spPr>
              <a:xfrm>
                <a:off x="3786182" y="2285998"/>
                <a:ext cx="500066" cy="285752"/>
              </a:xfrm>
              <a:prstGeom prst="rightArrow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285852" y="2143122"/>
                <a:ext cx="357190" cy="357190"/>
              </a:xfrm>
              <a:prstGeom prst="ellipse">
                <a:avLst/>
              </a:prstGeom>
              <a:ln>
                <a:tailEnd type="stealth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endPara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2214546" y="2071684"/>
                <a:ext cx="642942" cy="571504"/>
              </a:xfrm>
              <a:prstGeom prst="triangle">
                <a:avLst/>
              </a:prstGeom>
              <a:ln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1600"/>
                  </a:lnSpc>
                  <a:spcBef>
                    <a:spcPts val="0"/>
                  </a:spcBef>
                </a:pPr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T</a:t>
                </a:r>
                <a:r>
                  <a:rPr lang="en-US" altLang="zh-CN" sz="1800" b="0" baseline="-250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zh-CN" altLang="en-US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00364" y="2143122"/>
                <a:ext cx="500066" cy="35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000"/>
                  </a:lnSpc>
                  <a:spcBef>
                    <a:spcPts val="0"/>
                  </a:spcBef>
                </a:pPr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…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27" name="直接连接符 26"/>
              <p:cNvCxnSpPr>
                <a:stCxn id="5" idx="3"/>
                <a:endCxn id="23" idx="7"/>
              </p:cNvCxnSpPr>
              <p:nvPr/>
            </p:nvCxnSpPr>
            <p:spPr>
              <a:xfrm rot="5400000">
                <a:off x="1590733" y="1733623"/>
                <a:ext cx="461808" cy="461808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5" idx="4"/>
                <a:endCxn id="24" idx="0"/>
              </p:cNvCxnSpPr>
              <p:nvPr/>
            </p:nvCxnSpPr>
            <p:spPr>
              <a:xfrm rot="16200000" flipH="1">
                <a:off x="2214546" y="1750213"/>
                <a:ext cx="285752" cy="357190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5" idx="5"/>
              </p:cNvCxnSpPr>
              <p:nvPr/>
            </p:nvCxnSpPr>
            <p:spPr>
              <a:xfrm rot="16200000" flipH="1">
                <a:off x="2447989" y="1590746"/>
                <a:ext cx="409499" cy="69525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23" idx="3"/>
                <a:endCxn id="6" idx="0"/>
              </p:cNvCxnSpPr>
              <p:nvPr/>
            </p:nvCxnSpPr>
            <p:spPr>
              <a:xfrm rot="5400000">
                <a:off x="1125117" y="2430143"/>
                <a:ext cx="195185" cy="230904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23" idx="5"/>
                <a:endCxn id="7" idx="0"/>
              </p:cNvCxnSpPr>
              <p:nvPr/>
            </p:nvCxnSpPr>
            <p:spPr>
              <a:xfrm rot="16200000" flipH="1">
                <a:off x="1608593" y="2430143"/>
                <a:ext cx="195185" cy="230904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椭圆 36"/>
              <p:cNvSpPr/>
              <p:nvPr/>
            </p:nvSpPr>
            <p:spPr>
              <a:xfrm>
                <a:off x="5715008" y="1428742"/>
                <a:ext cx="357190" cy="357190"/>
              </a:xfrm>
              <a:prstGeom prst="ellipse">
                <a:avLst/>
              </a:prstGeom>
              <a:ln>
                <a:tailEnd type="stealth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b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endPara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143768" y="2880514"/>
                <a:ext cx="500066" cy="35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000"/>
                  </a:lnSpc>
                  <a:spcBef>
                    <a:spcPts val="0"/>
                  </a:spcBef>
                </a:pPr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…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40" name="直接连接符 39"/>
              <p:cNvCxnSpPr>
                <a:stCxn id="37" idx="3"/>
                <a:endCxn id="14" idx="0"/>
              </p:cNvCxnSpPr>
              <p:nvPr/>
            </p:nvCxnSpPr>
            <p:spPr>
              <a:xfrm rot="5400000">
                <a:off x="5304240" y="1680044"/>
                <a:ext cx="409499" cy="516656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286116" y="1714494"/>
              <a:ext cx="50006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4876" y="1714494"/>
              <a:ext cx="50006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310182" y="2227629"/>
            <a:ext cx="1285884" cy="424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ts val="2600"/>
              </a:lnSpc>
              <a:spcBef>
                <a:spcPts val="0"/>
              </a:spcBef>
            </a:pPr>
            <a:r>
              <a:rPr lang="zh-CN" altLang="en-US" sz="2000">
                <a:ln w="11430"/>
                <a:solidFill>
                  <a:srgbClr val="99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先序序列</a:t>
            </a:r>
            <a:endParaRPr lang="zh-CN" altLang="en-US" sz="2000">
              <a:ln w="11430"/>
              <a:solidFill>
                <a:srgbClr val="9900CC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5472" y="1153190"/>
            <a:ext cx="8001056" cy="927345"/>
            <a:chOff x="571472" y="357166"/>
            <a:chExt cx="8001056" cy="927345"/>
          </a:xfrm>
        </p:grpSpPr>
        <p:sp>
          <p:nvSpPr>
            <p:cNvPr id="3" name="TextBox 2"/>
            <p:cNvSpPr txBox="1"/>
            <p:nvPr/>
          </p:nvSpPr>
          <p:spPr>
            <a:xfrm>
              <a:off x="1428728" y="424086"/>
              <a:ext cx="7143800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给定一棵树</a:t>
              </a:r>
              <a:r>
                <a:rPr 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，将其转换成二叉树</a:t>
              </a:r>
              <a:r>
                <a:rPr 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后，</a:t>
              </a:r>
              <a:r>
                <a:rPr 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先根遍历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对应</a:t>
              </a:r>
              <a:r>
                <a:rPr 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的什么遍历序列？  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71472" y="357166"/>
              <a:ext cx="785818" cy="857255"/>
              <a:chOff x="214282" y="142852"/>
              <a:chExt cx="1000100" cy="1071569"/>
            </a:xfrm>
          </p:grpSpPr>
          <p:sp>
            <p:nvSpPr>
              <p:cNvPr id="50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809720" y="5517237"/>
            <a:ext cx="8501122" cy="482480"/>
            <a:chOff x="435986" y="3589741"/>
            <a:chExt cx="8207980" cy="361859"/>
          </a:xfrm>
        </p:grpSpPr>
        <p:sp>
          <p:nvSpPr>
            <p:cNvPr id="30" name="TextBox 29"/>
            <p:cNvSpPr txBox="1"/>
            <p:nvPr/>
          </p:nvSpPr>
          <p:spPr>
            <a:xfrm>
              <a:off x="435986" y="3594890"/>
              <a:ext cx="3850262" cy="35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后根序列：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T</a:t>
              </a:r>
              <a:r>
                <a:rPr lang="en-US" altLang="zh-CN" sz="2000" baseline="-25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… 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zh-CN" altLang="en-US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00628" y="3594889"/>
              <a:ext cx="3643338" cy="35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中序序列：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t</a:t>
              </a:r>
              <a:r>
                <a:rPr lang="en-US" altLang="zh-CN" sz="2000" baseline="-25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… 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zh-CN" altLang="en-US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>
              <a:off x="4357686" y="3589741"/>
              <a:ext cx="500066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09786" y="1857749"/>
            <a:ext cx="6858048" cy="3333773"/>
            <a:chOff x="785786" y="928676"/>
            <a:chExt cx="6858048" cy="2500330"/>
          </a:xfrm>
        </p:grpSpPr>
        <p:sp>
          <p:nvSpPr>
            <p:cNvPr id="35" name="椭圆 34"/>
            <p:cNvSpPr/>
            <p:nvPr/>
          </p:nvSpPr>
          <p:spPr>
            <a:xfrm>
              <a:off x="6286511" y="928676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000232" y="142874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785786" y="2643188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1500166" y="2643188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4929190" y="2143122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11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5597532" y="2857502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12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6429388" y="2094696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连接符 41"/>
            <p:cNvCxnSpPr>
              <a:stCxn id="35" idx="3"/>
              <a:endCxn id="55" idx="7"/>
            </p:cNvCxnSpPr>
            <p:nvPr/>
          </p:nvCxnSpPr>
          <p:spPr>
            <a:xfrm rot="5400000">
              <a:off x="6055608" y="1197839"/>
              <a:ext cx="247494" cy="318931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55" idx="5"/>
              <a:endCxn id="41" idx="0"/>
            </p:cNvCxnSpPr>
            <p:nvPr/>
          </p:nvCxnSpPr>
          <p:spPr>
            <a:xfrm rot="16200000" flipH="1">
              <a:off x="6204838" y="1548674"/>
              <a:ext cx="361073" cy="73097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39" idx="4"/>
            </p:cNvCxnSpPr>
            <p:nvPr/>
          </p:nvCxnSpPr>
          <p:spPr>
            <a:xfrm rot="16200000" flipH="1">
              <a:off x="5572132" y="2714626"/>
              <a:ext cx="285752" cy="28575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1" idx="4"/>
            </p:cNvCxnSpPr>
            <p:nvPr/>
          </p:nvCxnSpPr>
          <p:spPr>
            <a:xfrm rot="16200000" flipH="1">
              <a:off x="7090189" y="2648340"/>
              <a:ext cx="214314" cy="250033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右箭头 45"/>
            <p:cNvSpPr/>
            <p:nvPr/>
          </p:nvSpPr>
          <p:spPr>
            <a:xfrm>
              <a:off x="3786182" y="2285998"/>
              <a:ext cx="500066" cy="285752"/>
            </a:xfrm>
            <a:prstGeom prst="right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285852" y="214312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>
              <a:off x="2214546" y="2071684"/>
              <a:ext cx="642942" cy="571504"/>
            </a:xfrm>
            <a:prstGeom prst="triangle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600"/>
                </a:lnSpc>
                <a:spcBef>
                  <a:spcPts val="0"/>
                </a:spcBef>
              </a:pPr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b="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="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364" y="2143122"/>
              <a:ext cx="50006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0" name="直接连接符 49"/>
            <p:cNvCxnSpPr>
              <a:stCxn id="36" idx="3"/>
              <a:endCxn id="47" idx="7"/>
            </p:cNvCxnSpPr>
            <p:nvPr/>
          </p:nvCxnSpPr>
          <p:spPr>
            <a:xfrm rot="5400000">
              <a:off x="1590733" y="1733623"/>
              <a:ext cx="461808" cy="461808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6" idx="4"/>
              <a:endCxn id="48" idx="0"/>
            </p:cNvCxnSpPr>
            <p:nvPr/>
          </p:nvCxnSpPr>
          <p:spPr>
            <a:xfrm rot="16200000" flipH="1">
              <a:off x="2214546" y="1750213"/>
              <a:ext cx="285752" cy="35719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36" idx="5"/>
            </p:cNvCxnSpPr>
            <p:nvPr/>
          </p:nvCxnSpPr>
          <p:spPr>
            <a:xfrm rot="16200000" flipH="1">
              <a:off x="2447989" y="1590746"/>
              <a:ext cx="409499" cy="695251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7" idx="3"/>
              <a:endCxn id="37" idx="0"/>
            </p:cNvCxnSpPr>
            <p:nvPr/>
          </p:nvCxnSpPr>
          <p:spPr>
            <a:xfrm rot="5400000">
              <a:off x="1125117" y="2430143"/>
              <a:ext cx="195185" cy="230904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7" idx="5"/>
              <a:endCxn id="38" idx="0"/>
            </p:cNvCxnSpPr>
            <p:nvPr/>
          </p:nvCxnSpPr>
          <p:spPr>
            <a:xfrm rot="16200000" flipH="1">
              <a:off x="1608593" y="2430143"/>
              <a:ext cx="195185" cy="230904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5715008" y="1428742"/>
              <a:ext cx="357190" cy="357190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43768" y="2880514"/>
              <a:ext cx="50006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</a:t>
              </a:r>
              <a:endParaRPr lang="en-US" altLang="zh-CN" sz="20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7" name="直接连接符 56"/>
            <p:cNvCxnSpPr>
              <a:stCxn id="55" idx="3"/>
              <a:endCxn id="39" idx="0"/>
            </p:cNvCxnSpPr>
            <p:nvPr/>
          </p:nvCxnSpPr>
          <p:spPr>
            <a:xfrm rot="5400000">
              <a:off x="5304240" y="1680044"/>
              <a:ext cx="409499" cy="516656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4" y="2357814"/>
            <a:ext cx="1285884" cy="424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ts val="2600"/>
              </a:lnSpc>
              <a:spcBef>
                <a:spcPts val="0"/>
              </a:spcBef>
            </a:pPr>
            <a:r>
              <a:rPr lang="zh-CN" altLang="en-US" sz="2000">
                <a:ln w="11430"/>
                <a:solidFill>
                  <a:srgbClr val="99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中序序列</a:t>
            </a:r>
            <a:endParaRPr lang="zh-CN" altLang="en-US" sz="2000">
              <a:ln w="11430"/>
              <a:solidFill>
                <a:srgbClr val="9900CC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95472" y="1067413"/>
            <a:ext cx="7858180" cy="861773"/>
            <a:chOff x="571472" y="352648"/>
            <a:chExt cx="7858180" cy="861773"/>
          </a:xfrm>
        </p:grpSpPr>
        <p:sp>
          <p:nvSpPr>
            <p:cNvPr id="3" name="TextBox 2"/>
            <p:cNvSpPr txBox="1"/>
            <p:nvPr/>
          </p:nvSpPr>
          <p:spPr>
            <a:xfrm>
              <a:off x="1500166" y="352648"/>
              <a:ext cx="6929486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给定一棵树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，将其转换成二叉树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后，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后根遍历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对应</a:t>
              </a:r>
              <a:r>
                <a:rPr 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的什么遍历序列？</a:t>
              </a:r>
              <a:endPara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71472" y="357166"/>
              <a:ext cx="785818" cy="857255"/>
              <a:chOff x="214282" y="142852"/>
              <a:chExt cx="1000100" cy="1071569"/>
            </a:xfrm>
          </p:grpSpPr>
          <p:sp>
            <p:nvSpPr>
              <p:cNvPr id="61" name="Oval 20"/>
              <p:cNvSpPr>
                <a:spLocks noChangeArrowheads="1"/>
              </p:cNvSpPr>
              <p:nvPr/>
            </p:nvSpPr>
            <p:spPr bwMode="gray">
              <a:xfrm>
                <a:off x="214282" y="142852"/>
                <a:ext cx="1000100" cy="1071569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21"/>
              <p:cNvSpPr>
                <a:spLocks noChangeArrowheads="1"/>
              </p:cNvSpPr>
              <p:nvPr/>
            </p:nvSpPr>
            <p:spPr bwMode="gray">
              <a:xfrm>
                <a:off x="255399" y="186960"/>
                <a:ext cx="916658" cy="98335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rgbClr val="FF0000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22"/>
              <p:cNvSpPr>
                <a:spLocks noChangeArrowheads="1"/>
              </p:cNvSpPr>
              <p:nvPr/>
            </p:nvSpPr>
            <p:spPr bwMode="gray">
              <a:xfrm>
                <a:off x="296515" y="233663"/>
                <a:ext cx="834424" cy="895136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 Box 23"/>
              <p:cNvSpPr txBox="1">
                <a:spLocks noChangeArrowheads="1"/>
              </p:cNvSpPr>
              <p:nvPr/>
            </p:nvSpPr>
            <p:spPr bwMode="gray">
              <a:xfrm>
                <a:off x="317323" y="446860"/>
                <a:ext cx="850370" cy="4524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6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示例</a:t>
                </a:r>
                <a:endParaRPr lang="zh-CN" altLang="en-US"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E2A1-5EAD-411B-8D38-DF501AA1BDA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tags/tag1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FF00FF"/>
          </a:solidFill>
          <a:tailEnd type="stealth" w="med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rgbClr val="0000FF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000"/>
          </a:lnSpc>
          <a:spcBef>
            <a:spcPts val="0"/>
          </a:spcBef>
          <a:defRPr sz="2000" smtClean="0">
            <a:solidFill>
              <a:srgbClr val="0000FF"/>
            </a:solidFill>
            <a:ea typeface="楷体" panose="02010609060101010101" pitchFamily="49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4949</Words>
  <Application>WPS 演示</Application>
  <PresentationFormat>宽屏</PresentationFormat>
  <Paragraphs>727</Paragraphs>
  <Slides>43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Arial</vt:lpstr>
      <vt:lpstr>宋体</vt:lpstr>
      <vt:lpstr>Wingdings</vt:lpstr>
      <vt:lpstr>Times New Roman</vt:lpstr>
      <vt:lpstr>楷体_GB2312</vt:lpstr>
      <vt:lpstr>新宋体</vt:lpstr>
      <vt:lpstr>楷体</vt:lpstr>
      <vt:lpstr>Consolas</vt:lpstr>
      <vt:lpstr>思源黑体 CN Heavy</vt:lpstr>
      <vt:lpstr>黑体</vt:lpstr>
      <vt:lpstr>Wingdings 2</vt:lpstr>
      <vt:lpstr>微软雅黑</vt:lpstr>
      <vt:lpstr>Wingdings</vt:lpstr>
      <vt:lpstr>仿宋</vt:lpstr>
      <vt:lpstr>Calibri</vt:lpstr>
      <vt:lpstr>Wingdings</vt:lpstr>
      <vt:lpstr>Arial Unicode MS</vt:lpstr>
      <vt:lpstr>Symbol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CC</cp:lastModifiedBy>
  <cp:revision>1223</cp:revision>
  <dcterms:created xsi:type="dcterms:W3CDTF">2004-03-31T23:50:00Z</dcterms:created>
  <dcterms:modified xsi:type="dcterms:W3CDTF">2022-06-24T13:50:13Z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85505B48F4B04572926F31E9D13AC3F3</vt:lpwstr>
  </property>
  <property fmtid="{D5CDD505-2E9C-101B-9397-08002B2CF9AE}" pid="3" name="KSOProductBuildVer">
    <vt:lpwstr>2052-11.1.0.11830</vt:lpwstr>
  </property>
</Properties>
</file>